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4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522" r:id="rId49"/>
    <p:sldId id="523" r:id="rId50"/>
    <p:sldId id="524" r:id="rId51"/>
    <p:sldId id="525" r:id="rId52"/>
    <p:sldId id="526" r:id="rId53"/>
    <p:sldId id="527" r:id="rId54"/>
    <p:sldId id="528" r:id="rId55"/>
    <p:sldId id="529" r:id="rId56"/>
    <p:sldId id="530" r:id="rId57"/>
    <p:sldId id="531" r:id="rId58"/>
    <p:sldId id="532" r:id="rId59"/>
    <p:sldId id="533" r:id="rId60"/>
    <p:sldId id="534" r:id="rId61"/>
    <p:sldId id="535" r:id="rId62"/>
    <p:sldId id="536" r:id="rId63"/>
    <p:sldId id="537" r:id="rId64"/>
    <p:sldId id="538" r:id="rId65"/>
    <p:sldId id="539" r:id="rId66"/>
    <p:sldId id="540" r:id="rId67"/>
    <p:sldId id="541" r:id="rId68"/>
    <p:sldId id="542" r:id="rId69"/>
    <p:sldId id="543" r:id="rId70"/>
    <p:sldId id="544" r:id="rId71"/>
    <p:sldId id="545" r:id="rId72"/>
    <p:sldId id="546" r:id="rId73"/>
    <p:sldId id="547" r:id="rId74"/>
    <p:sldId id="548" r:id="rId75"/>
    <p:sldId id="549" r:id="rId76"/>
    <p:sldId id="550" r:id="rId77"/>
    <p:sldId id="551" r:id="rId78"/>
    <p:sldId id="552" r:id="rId79"/>
    <p:sldId id="553" r:id="rId80"/>
    <p:sldId id="554" r:id="rId81"/>
    <p:sldId id="555" r:id="rId82"/>
    <p:sldId id="556" r:id="rId83"/>
    <p:sldId id="557" r:id="rId84"/>
    <p:sldId id="558" r:id="rId85"/>
    <p:sldId id="559" r:id="rId86"/>
    <p:sldId id="560" r:id="rId87"/>
    <p:sldId id="561" r:id="rId88"/>
    <p:sldId id="562" r:id="rId89"/>
    <p:sldId id="563" r:id="rId90"/>
    <p:sldId id="564" r:id="rId91"/>
    <p:sldId id="565" r:id="rId92"/>
    <p:sldId id="566" r:id="rId93"/>
    <p:sldId id="567" r:id="rId94"/>
    <p:sldId id="568" r:id="rId95"/>
    <p:sldId id="569" r:id="rId96"/>
    <p:sldId id="570" r:id="rId97"/>
    <p:sldId id="571" r:id="rId98"/>
    <p:sldId id="572" r:id="rId99"/>
    <p:sldId id="573" r:id="rId100"/>
    <p:sldId id="649" r:id="rId101"/>
    <p:sldId id="650" r:id="rId102"/>
    <p:sldId id="651" r:id="rId103"/>
    <p:sldId id="652" r:id="rId104"/>
    <p:sldId id="653" r:id="rId105"/>
    <p:sldId id="654" r:id="rId106"/>
    <p:sldId id="655" r:id="rId107"/>
    <p:sldId id="656" r:id="rId108"/>
    <p:sldId id="657" r:id="rId109"/>
    <p:sldId id="658" r:id="rId110"/>
    <p:sldId id="659" r:id="rId111"/>
    <p:sldId id="660" r:id="rId112"/>
    <p:sldId id="661" r:id="rId113"/>
    <p:sldId id="662" r:id="rId114"/>
    <p:sldId id="663" r:id="rId115"/>
    <p:sldId id="664" r:id="rId116"/>
    <p:sldId id="665" r:id="rId117"/>
    <p:sldId id="666" r:id="rId118"/>
    <p:sldId id="667" r:id="rId119"/>
    <p:sldId id="668" r:id="rId120"/>
    <p:sldId id="669" r:id="rId121"/>
    <p:sldId id="670" r:id="rId122"/>
    <p:sldId id="671" r:id="rId123"/>
    <p:sldId id="672" r:id="rId124"/>
    <p:sldId id="673" r:id="rId125"/>
    <p:sldId id="674" r:id="rId126"/>
    <p:sldId id="675" r:id="rId127"/>
    <p:sldId id="676" r:id="rId128"/>
    <p:sldId id="677" r:id="rId129"/>
    <p:sldId id="678" r:id="rId130"/>
    <p:sldId id="679" r:id="rId131"/>
    <p:sldId id="680" r:id="rId132"/>
    <p:sldId id="681" r:id="rId133"/>
    <p:sldId id="682" r:id="rId134"/>
    <p:sldId id="683" r:id="rId135"/>
    <p:sldId id="684" r:id="rId136"/>
    <p:sldId id="685" r:id="rId137"/>
    <p:sldId id="686" r:id="rId138"/>
    <p:sldId id="687" r:id="rId139"/>
    <p:sldId id="688" r:id="rId140"/>
    <p:sldId id="689" r:id="rId141"/>
    <p:sldId id="690" r:id="rId142"/>
    <p:sldId id="691" r:id="rId143"/>
    <p:sldId id="692" r:id="rId144"/>
    <p:sldId id="693" r:id="rId145"/>
    <p:sldId id="694" r:id="rId146"/>
    <p:sldId id="695" r:id="rId147"/>
    <p:sldId id="696" r:id="rId148"/>
    <p:sldId id="697" r:id="rId149"/>
    <p:sldId id="698" r:id="rId150"/>
    <p:sldId id="699" r:id="rId151"/>
    <p:sldId id="700" r:id="rId152"/>
    <p:sldId id="701" r:id="rId153"/>
    <p:sldId id="702" r:id="rId154"/>
    <p:sldId id="703" r:id="rId155"/>
    <p:sldId id="704" r:id="rId156"/>
    <p:sldId id="705" r:id="rId157"/>
    <p:sldId id="706" r:id="rId158"/>
    <p:sldId id="707" r:id="rId159"/>
    <p:sldId id="708" r:id="rId160"/>
    <p:sldId id="709" r:id="rId161"/>
    <p:sldId id="710" r:id="rId162"/>
    <p:sldId id="711" r:id="rId163"/>
    <p:sldId id="712" r:id="rId164"/>
    <p:sldId id="713" r:id="rId165"/>
    <p:sldId id="714" r:id="rId166"/>
    <p:sldId id="715" r:id="rId167"/>
    <p:sldId id="716" r:id="rId168"/>
    <p:sldId id="717" r:id="rId169"/>
    <p:sldId id="718" r:id="rId170"/>
    <p:sldId id="719" r:id="rId171"/>
    <p:sldId id="720" r:id="rId172"/>
    <p:sldId id="721" r:id="rId173"/>
    <p:sldId id="722" r:id="rId174"/>
    <p:sldId id="723" r:id="rId175"/>
    <p:sldId id="724" r:id="rId176"/>
    <p:sldId id="725" r:id="rId177"/>
    <p:sldId id="726" r:id="rId178"/>
    <p:sldId id="727" r:id="rId179"/>
    <p:sldId id="728" r:id="rId180"/>
    <p:sldId id="729" r:id="rId181"/>
    <p:sldId id="730" r:id="rId182"/>
    <p:sldId id="731" r:id="rId183"/>
    <p:sldId id="736" r:id="rId184"/>
    <p:sldId id="737" r:id="rId185"/>
    <p:sldId id="738" r:id="rId186"/>
    <p:sldId id="739" r:id="rId187"/>
    <p:sldId id="740" r:id="rId188"/>
    <p:sldId id="741" r:id="rId189"/>
    <p:sldId id="742" r:id="rId190"/>
    <p:sldId id="743" r:id="rId191"/>
    <p:sldId id="744" r:id="rId192"/>
    <p:sldId id="745" r:id="rId193"/>
    <p:sldId id="746" r:id="rId194"/>
    <p:sldId id="747" r:id="rId195"/>
    <p:sldId id="748" r:id="rId196"/>
    <p:sldId id="749" r:id="rId197"/>
    <p:sldId id="750" r:id="rId198"/>
    <p:sldId id="751" r:id="rId199"/>
    <p:sldId id="752" r:id="rId200"/>
    <p:sldId id="753" r:id="rId201"/>
    <p:sldId id="754" r:id="rId202"/>
    <p:sldId id="755" r:id="rId203"/>
    <p:sldId id="756" r:id="rId204"/>
    <p:sldId id="757" r:id="rId205"/>
    <p:sldId id="758" r:id="rId206"/>
    <p:sldId id="759" r:id="rId207"/>
    <p:sldId id="760" r:id="rId208"/>
    <p:sldId id="761" r:id="rId209"/>
    <p:sldId id="762" r:id="rId210"/>
    <p:sldId id="763" r:id="rId211"/>
    <p:sldId id="764" r:id="rId212"/>
    <p:sldId id="765" r:id="rId213"/>
    <p:sldId id="766" r:id="rId214"/>
    <p:sldId id="767" r:id="rId215"/>
    <p:sldId id="768" r:id="rId216"/>
    <p:sldId id="769" r:id="rId217"/>
    <p:sldId id="770" r:id="rId218"/>
    <p:sldId id="771" r:id="rId219"/>
    <p:sldId id="772" r:id="rId220"/>
    <p:sldId id="773" r:id="rId221"/>
    <p:sldId id="774" r:id="rId222"/>
    <p:sldId id="775" r:id="rId223"/>
    <p:sldId id="776" r:id="rId224"/>
    <p:sldId id="500" r:id="rId225"/>
    <p:sldId id="504" r:id="rId226"/>
    <p:sldId id="505" r:id="rId227"/>
    <p:sldId id="506" r:id="rId228"/>
    <p:sldId id="507" r:id="rId229"/>
    <p:sldId id="508" r:id="rId230"/>
    <p:sldId id="509" r:id="rId231"/>
    <p:sldId id="510" r:id="rId232"/>
    <p:sldId id="514" r:id="rId233"/>
    <p:sldId id="511" r:id="rId234"/>
    <p:sldId id="512" r:id="rId235"/>
    <p:sldId id="515" r:id="rId236"/>
    <p:sldId id="516" r:id="rId237"/>
    <p:sldId id="517" r:id="rId238"/>
    <p:sldId id="518" r:id="rId239"/>
    <p:sldId id="519" r:id="rId240"/>
    <p:sldId id="520" r:id="rId241"/>
    <p:sldId id="575" r:id="rId242"/>
    <p:sldId id="576" r:id="rId243"/>
    <p:sldId id="574" r:id="rId244"/>
    <p:sldId id="577" r:id="rId245"/>
    <p:sldId id="578" r:id="rId246"/>
    <p:sldId id="580" r:id="rId247"/>
    <p:sldId id="581" r:id="rId248"/>
    <p:sldId id="582" r:id="rId249"/>
    <p:sldId id="579" r:id="rId250"/>
    <p:sldId id="583" r:id="rId251"/>
    <p:sldId id="584" r:id="rId252"/>
    <p:sldId id="585" r:id="rId253"/>
    <p:sldId id="586" r:id="rId254"/>
    <p:sldId id="587" r:id="rId255"/>
    <p:sldId id="588" r:id="rId256"/>
    <p:sldId id="589" r:id="rId257"/>
    <p:sldId id="590" r:id="rId258"/>
    <p:sldId id="591" r:id="rId259"/>
    <p:sldId id="592" r:id="rId260"/>
    <p:sldId id="593" r:id="rId261"/>
    <p:sldId id="594" r:id="rId262"/>
    <p:sldId id="595" r:id="rId263"/>
    <p:sldId id="596" r:id="rId264"/>
    <p:sldId id="597" r:id="rId265"/>
    <p:sldId id="598" r:id="rId266"/>
    <p:sldId id="599" r:id="rId267"/>
    <p:sldId id="600" r:id="rId268"/>
    <p:sldId id="601" r:id="rId269"/>
    <p:sldId id="602" r:id="rId270"/>
    <p:sldId id="603" r:id="rId271"/>
    <p:sldId id="604" r:id="rId272"/>
    <p:sldId id="605" r:id="rId273"/>
    <p:sldId id="606" r:id="rId274"/>
    <p:sldId id="607" r:id="rId275"/>
    <p:sldId id="608" r:id="rId276"/>
    <p:sldId id="611" r:id="rId277"/>
    <p:sldId id="609" r:id="rId278"/>
    <p:sldId id="612" r:id="rId279"/>
    <p:sldId id="613" r:id="rId280"/>
    <p:sldId id="614" r:id="rId281"/>
    <p:sldId id="615" r:id="rId282"/>
    <p:sldId id="616" r:id="rId283"/>
    <p:sldId id="610" r:id="rId284"/>
    <p:sldId id="617" r:id="rId285"/>
    <p:sldId id="618" r:id="rId286"/>
    <p:sldId id="619" r:id="rId287"/>
    <p:sldId id="620" r:id="rId288"/>
    <p:sldId id="621" r:id="rId289"/>
    <p:sldId id="622" r:id="rId290"/>
    <p:sldId id="623" r:id="rId291"/>
    <p:sldId id="624" r:id="rId292"/>
    <p:sldId id="625" r:id="rId293"/>
    <p:sldId id="626" r:id="rId294"/>
    <p:sldId id="627" r:id="rId295"/>
    <p:sldId id="629" r:id="rId296"/>
    <p:sldId id="634" r:id="rId297"/>
    <p:sldId id="635" r:id="rId298"/>
    <p:sldId id="636" r:id="rId299"/>
    <p:sldId id="637" r:id="rId300"/>
    <p:sldId id="638" r:id="rId301"/>
    <p:sldId id="639" r:id="rId302"/>
    <p:sldId id="640" r:id="rId303"/>
    <p:sldId id="641" r:id="rId304"/>
    <p:sldId id="642" r:id="rId305"/>
    <p:sldId id="644" r:id="rId306"/>
    <p:sldId id="645" r:id="rId307"/>
    <p:sldId id="646" r:id="rId308"/>
    <p:sldId id="647" r:id="rId309"/>
    <p:sldId id="643" r:id="rId310"/>
    <p:sldId id="648" r:id="rId311"/>
    <p:sldId id="777" r:id="rId312"/>
    <p:sldId id="264" r:id="rId313"/>
  </p:sldIdLst>
  <p:sldSz cx="12192000" cy="6858000"/>
  <p:notesSz cx="6858000" cy="9144000"/>
  <p:embeddedFontLst>
    <p:embeddedFont>
      <p:font typeface="맑은 고딕" panose="020B0503020000020004" pitchFamily="50" charset="-127"/>
      <p:regular r:id="rId315"/>
      <p:bold r:id="rId316"/>
    </p:embeddedFont>
    <p:embeddedFont>
      <p:font typeface="나눔고딕" panose="020B0600000101010101" charset="-127"/>
      <p:regular r:id="rId317"/>
      <p:bold r:id="rId318"/>
    </p:embeddedFont>
    <p:embeddedFont>
      <p:font typeface="나눔고딕 ExtraBold" panose="020B0600000101010101" charset="-127"/>
      <p:bold r:id="rId3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7A"/>
    <a:srgbClr val="9DC6C7"/>
    <a:srgbClr val="B0D2D3"/>
    <a:srgbClr val="F39B20"/>
    <a:srgbClr val="00B0F0"/>
    <a:srgbClr val="00632E"/>
    <a:srgbClr val="A1F200"/>
    <a:srgbClr val="00A4DE"/>
    <a:srgbClr val="004C24"/>
    <a:srgbClr val="00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38" autoAdjust="0"/>
    <p:restoredTop sz="94151" autoAdjust="0"/>
  </p:normalViewPr>
  <p:slideViewPr>
    <p:cSldViewPr>
      <p:cViewPr varScale="1">
        <p:scale>
          <a:sx n="80" d="100"/>
          <a:sy n="80" d="100"/>
        </p:scale>
        <p:origin x="33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60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font" Target="fonts/font1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font" Target="fonts/font2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5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22150-9B02-46DC-ADB6-67A0CDE9349F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86C78-FA6E-4DEF-8449-CCBA996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86C78-FA6E-4DEF-8449-CCBA996B60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6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9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2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8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4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0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1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1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6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55920" y="1989320"/>
            <a:ext cx="4320000" cy="432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7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60146-E44D-474F-9535-663990FD78F6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1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gif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50000"/>
            </a:schemeClr>
          </a:solidFill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30977" y="2480955"/>
              <a:ext cx="984136" cy="599945"/>
            </a:xfrm>
            <a:prstGeom prst="rect">
              <a:avLst/>
            </a:prstGeom>
            <a:grpFill/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938" y="534277"/>
              <a:ext cx="1440875" cy="878380"/>
            </a:xfrm>
            <a:prstGeom prst="rect">
              <a:avLst/>
            </a:prstGeom>
            <a:grpFill/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49" y="4055557"/>
              <a:ext cx="1309886" cy="798527"/>
            </a:xfrm>
            <a:prstGeom prst="rect">
              <a:avLst/>
            </a:prstGeom>
            <a:grpFill/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964" y="4206909"/>
              <a:ext cx="813335" cy="495823"/>
            </a:xfrm>
            <a:prstGeom prst="rect">
              <a:avLst/>
            </a:prstGeom>
            <a:grpFill/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033" y="5352421"/>
              <a:ext cx="813335" cy="495823"/>
            </a:xfrm>
            <a:prstGeom prst="rect">
              <a:avLst/>
            </a:prstGeom>
            <a:grpFill/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528" y="1982401"/>
              <a:ext cx="1309886" cy="798527"/>
            </a:xfrm>
            <a:prstGeom prst="rect">
              <a:avLst/>
            </a:prstGeom>
            <a:grpFill/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696" y="373521"/>
              <a:ext cx="984136" cy="599946"/>
            </a:xfrm>
            <a:prstGeom prst="rect">
              <a:avLst/>
            </a:prstGeom>
            <a:grpFill/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685" y="3990780"/>
              <a:ext cx="1440875" cy="878380"/>
            </a:xfrm>
            <a:prstGeom prst="rect">
              <a:avLst/>
            </a:prstGeom>
            <a:grpFill/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768" y="5161142"/>
              <a:ext cx="1440875" cy="878380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113" y="4177434"/>
              <a:ext cx="813335" cy="495823"/>
            </a:xfrm>
            <a:prstGeom prst="rect">
              <a:avLst/>
            </a:prstGeom>
            <a:grpFill/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320" y="2348880"/>
              <a:ext cx="1440875" cy="950424"/>
            </a:xfrm>
            <a:prstGeom prst="rect">
              <a:avLst/>
            </a:prstGeom>
            <a:grpFill/>
          </p:spPr>
        </p:pic>
        <p:grpSp>
          <p:nvGrpSpPr>
            <p:cNvPr id="27" name="그룹 26"/>
            <p:cNvGrpSpPr/>
            <p:nvPr/>
          </p:nvGrpSpPr>
          <p:grpSpPr>
            <a:xfrm>
              <a:off x="3584768" y="2546531"/>
              <a:ext cx="4671472" cy="2738440"/>
              <a:chOff x="3584768" y="2546531"/>
              <a:chExt cx="4671472" cy="2738440"/>
            </a:xfrm>
            <a:grpFill/>
          </p:grpSpPr>
          <p:sp>
            <p:nvSpPr>
              <p:cNvPr id="24" name="TextBox 23"/>
              <p:cNvSpPr txBox="1"/>
              <p:nvPr/>
            </p:nvSpPr>
            <p:spPr>
              <a:xfrm>
                <a:off x="3584768" y="2546531"/>
                <a:ext cx="4671472" cy="70788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Useful Groupware</a:t>
                </a:r>
                <a:endParaRPr lang="ko-KR" altLang="en-US" sz="4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84768" y="3776866"/>
                <a:ext cx="4671467" cy="15081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 err="1" smtClean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잘했조</a:t>
                </a:r>
                <a:endParaRPr lang="en-US" altLang="ko-KR" sz="2800" b="1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endParaRPr lang="ko-KR" altLang="en-US" sz="2400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2000" dirty="0" smtClean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채효원 박지혜</a:t>
                </a:r>
                <a:endPara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2000" dirty="0" smtClean="0">
                    <a:ln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안선영 이대원 전성원</a:t>
                </a:r>
                <a:endParaRPr lang="ko-KR" altLang="en-US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66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2654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Spring Framework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스프링은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확장성이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높습니다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(Dependency Injection)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지원하며 제어 반전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IoC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: Inversion of Control)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지원하여 컨트롤의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제어권이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사용자가 아니라 프레임워크에 있어서 필요에 따라 스프링에서 사용자의 코드를 호출합니다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7485" y="3501008"/>
            <a:ext cx="8197031" cy="3143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65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작성하기 전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된 사용자여야함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공지게시판댓글등록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공지게시판댓글등록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17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게시물을 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공지게시판댓글등록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069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댓글 작성자로 로그인 되어야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86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  자신의 댓글 위치로 이동하여 댓글 내용을 수정</a:t>
            </a:r>
          </a:p>
          <a:p>
            <a:pPr lvl="0" latinLnBrk="1"/>
            <a:r>
              <a:rPr lang="ko-KR" altLang="en-US" sz="1800" dirty="0"/>
              <a:t>  수정한 댓글에 수정완료 버튼을 누르고 수정된 내용을 확인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55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댓글 작성자로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092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댓글 위치로 이동하여 댓글의 삭제버튼을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댓글이 삭제 되었는지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공지게시판댓글삭제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998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799" y="2635245"/>
            <a:ext cx="8510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사용자들에게 업무 공지해야 될 내용을 작성 하여 </a:t>
            </a:r>
            <a:r>
              <a:rPr lang="ko-KR" altLang="en-US" sz="1800" dirty="0" smtClean="0"/>
              <a:t>알리기 위함 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등록 되어있는 사원으로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댓글 등록 시 댓글 작성자만 수정 삭제가 가능해야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사내게시판작성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사내게시판작성</a:t>
            </a:r>
            <a:endParaRPr lang="en-US" altLang="en-US" sz="20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693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공지해야 될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첨부 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입력이 덜된 곳이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사내게시판작성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55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사내게시판검색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직사각형 12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/>
              <a:t>하기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사내게시판검색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7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검색해야 될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내용 중 일치하는 제목을 클릭 후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en-US" altLang="ko-KR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사내게시판검색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531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75799" y="169881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Mybatis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마이바티스는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객체지향 언어인 자바의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관계형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베이스 프로그래밍을 좀더 쉽게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할수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있게 도와주는 개발 프레임워크이다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자바에선 데이터베이스 프로그래밍을 하기 위해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JDBC(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자바에서 제공하는 데이터베이스 프로그래밍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제공하고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JDBC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관계형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베이스를 사용하기 위해 다양한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제공합니다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 좀더 편하게 사용하기 위해 개발 되었습니다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8878" y="3429001"/>
            <a:ext cx="8737421" cy="3284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  추가적으로 파일 첨부 업로드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092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수정이 필요한 내용을 재입력</a:t>
            </a:r>
            <a:r>
              <a:rPr lang="en-US" altLang="ko-KR" sz="1800" dirty="0"/>
              <a:t>,</a:t>
            </a:r>
            <a:r>
              <a:rPr lang="ko-KR" altLang="en-US" sz="1800" dirty="0"/>
              <a:t>재 수정을 한 뒤 등록 버튼을 다시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사내게시판수정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38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/>
              <a:t> 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690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작성자가 일치 할 경우 삭제 버튼을 눌러서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사내게시판삭제</a:t>
            </a:r>
            <a:r>
              <a:rPr lang="en-US" altLang="ko-KR" sz="2000" dirty="0"/>
              <a:t> 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550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회원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상태의 회원이여야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사내게시판첨부파일조회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922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링크를 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안 되는 문제 해결</a:t>
            </a:r>
          </a:p>
          <a:p>
            <a:r>
              <a:rPr lang="en-US" altLang="ko-KR" sz="1800" dirty="0"/>
              <a:t>  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사내게시판첨부파일조회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65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4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작성하기 전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된 사용자여야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68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게시물을 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댓글 작성자로 로그인 되어야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55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자신의 </a:t>
            </a:r>
            <a:r>
              <a:rPr lang="ko-KR" altLang="en-US" sz="1800" dirty="0"/>
              <a:t>댓글 위치로 이동하여 댓글 내용을 수정</a:t>
            </a:r>
          </a:p>
          <a:p>
            <a:pPr lvl="0" latinLnBrk="1"/>
            <a:r>
              <a:rPr lang="en-US" altLang="ko-KR" sz="1800" dirty="0" smtClean="0"/>
              <a:t>-</a:t>
            </a:r>
            <a:r>
              <a:rPr lang="ko-KR" altLang="en-US" sz="1800" dirty="0" smtClean="0"/>
              <a:t> 수정한 </a:t>
            </a:r>
            <a:r>
              <a:rPr lang="ko-KR" altLang="en-US" sz="1800" dirty="0"/>
              <a:t>댓글에 수정완료 버튼을 누르고 수정된 내용을 확인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78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728570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Ajax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자바스크립트를 통해서 서버에 데이터를 요청하는 것이다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HTML form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태그가 아니라 자바스크립트를 통해서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 우리는 서버에서 로딩된 데이터를 페이지에 보여주기 위해 새로운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갈 필요도 없고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새로고침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재로딩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)'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할 필요가 없는 것이다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부분 부분만 로딩되므로 속도가 빠릅니다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644" y="3068960"/>
            <a:ext cx="9428912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댓글을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댓글 작성자로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12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댓글 위치로 이동하여 댓글의 삭제버튼을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댓글을 삭제 되었는지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사내게시판댓글삭제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339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한 사람이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위함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한 사용자여야함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댓글 등록 시 댓글 작성자만 수정 삭제가 가능해야 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익명게시판작성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익명게시판작성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720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작성해야 될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첨부 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 등록 시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입력을 안했을 경우 알림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익명게시판작성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90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/>
              <a:t>하기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익명게시판검색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72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검색해야 될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내용 중 일치하는 제목을 클릭 후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익명게시판검색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27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해야 될 경우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있어야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en-US" altLang="ko-KR" sz="1800" dirty="0" smtClean="0"/>
              <a:t>-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59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내용을 수정 후 완료 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54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될 경우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게시글작성에 등록한 비밀번호를 알고 있어야 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vl="0"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82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삭제 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52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98812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en-US" altLang="ko-KR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Jquery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우리가 웹에서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여러가지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효과를 나타낼 때 자바스크립트를 활용해 아주 어렵고 복잡하게 기능 구현 하는 것을 제이쿼리는 아주 간단하게 구현하게 도와주는 자바스크립트 라이브러리입니다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153" y="2824080"/>
            <a:ext cx="8661694" cy="36499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다운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상태의 회원이여야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익명게시판첨부파일조회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00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업로드 된 파일을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링크를 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안 되는 문제 해결</a:t>
            </a:r>
          </a:p>
          <a:p>
            <a:r>
              <a:rPr lang="en-US" altLang="ko-KR" sz="1800" dirty="0"/>
              <a:t>  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익명게시판첨부파일조회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8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작성하기 전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사용자여야함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90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게시물을 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익명게시판댓글등록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3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댓글 작성자로 로그인 되어야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70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 위치로 이동하여 댓글 내용을 수정</a:t>
            </a:r>
          </a:p>
          <a:p>
            <a:pPr lvl="0" latinLnBrk="1"/>
            <a:r>
              <a:rPr lang="en-US" altLang="ko-KR" sz="1800" dirty="0"/>
              <a:t>- </a:t>
            </a:r>
            <a:r>
              <a:rPr lang="ko-KR" altLang="en-US" sz="1800" dirty="0"/>
              <a:t>수정한 댓글에 수정완료 버튼을 누르고 수정된 내용을 확인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7 .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 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익명게시판댓글수정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04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댓글 작성자로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76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댓글 위치로 이동하여 댓글의 삭제버튼을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댓글을 삭제 되었는지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</a:t>
            </a:r>
            <a:r>
              <a:rPr lang="ko-KR" altLang="en-US" sz="2000" dirty="0" err="1"/>
              <a:t>익명게시판댓글삭제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익명게시판댓글삭제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31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사용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사용자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쪽지함작성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r>
              <a:rPr lang="ko-KR" altLang="en-US" sz="2000" dirty="0" smtClean="0"/>
              <a:t> 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4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보내기 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쪽지함작성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50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704171"/>
            <a:ext cx="1792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Interceptor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실행 주위로 실행 될 수 있는 코드를 캡슐화 하고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액션 외부에 정의하고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런타임 시에 액션과 액션 실행 환경을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엑세스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할 수 있어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관심사 분리와 크로스 커팅 코드를 할 수 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커팅 코드는 데이터베이스 연결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트랜잭션이나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실행 후 그들을 해제 하는 것처럼 자원을 설정하는 실행 또는 그러한 실행에 대한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실행시간 등과 같은 어떤 것이 될 수 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인스턴스의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설정하는 것과 같은 기능이 바로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인터셉터를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이용하여 수행합니다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3921" y="3300988"/>
            <a:ext cx="9084158" cy="3512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내용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77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12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조회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보낸쪽지함조회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200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latinLnBrk="1"/>
            <a:r>
              <a:rPr lang="en-US" altLang="ko-KR" sz="1800" dirty="0"/>
              <a:t>-  </a:t>
            </a:r>
            <a:r>
              <a:rPr lang="ko-KR" altLang="en-US" sz="1800" dirty="0"/>
              <a:t>쪽지 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/>
              <a:t>)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보낸쪽지함조회</a:t>
            </a:r>
            <a:r>
              <a:rPr lang="en-US" altLang="ko-KR" sz="2000" dirty="0"/>
              <a:t>       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42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r>
              <a:rPr lang="en-US" altLang="ko-KR" sz="1800" dirty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보낸쪽지함삭제</a:t>
            </a:r>
            <a:r>
              <a:rPr lang="en-US" altLang="ko-KR" sz="2000" dirty="0"/>
              <a:t>       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54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해야 될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 버튼을 눌러서 쪽지의 내용을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보낸쪽지함삭제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29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받은 쪽지의 내용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244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</a:t>
            </a:r>
            <a:r>
              <a:rPr lang="en-US" altLang="ko-KR" sz="2000" dirty="0"/>
              <a:t>     	      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312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조회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받은쪽지함조회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31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/>
              <a:t>)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받은쪽지함조회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28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52749" y="1670677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Maven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첫번째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기능은 라이브러리 관리 기능입니다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Java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개발을 하다 보면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Spring,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Junit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필요한 라이브러리들이 많습니다 이걸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.zip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형태로 다운받아서 수동으로 라이브러리를 추가 해줘도 되지만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어떠한 라이브러리를 사용할 것인지 적어 놓기만 하면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알아서 다운 받고 알아서 설치해 주고 경로도 지정해줍니다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두번째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'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기능은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Ant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가지고 있는 기능인데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굳이 원한다면 라이브러리 관리는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해도 되고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수동으로 하거나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Ant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이용해서 해도 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9091" y="3501008"/>
            <a:ext cx="8373817" cy="3221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받은쪽지함삭제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67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해야 될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 버튼을 눌러서 쪽지의 내용을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받은쪽지함삭제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307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해야 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사용자이어야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로그인</a:t>
            </a:r>
            <a:r>
              <a:rPr lang="en-US" altLang="ko-KR" sz="2000" dirty="0"/>
              <a:t>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75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아닐 시 로그인 불가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실패 시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로그인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55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체크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출근버튼을</a:t>
            </a:r>
            <a:r>
              <a:rPr lang="ko-KR" altLang="en-US" sz="1800" dirty="0"/>
              <a:t> 여러 번 눌렀는지 검사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출근버튼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출근버튼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37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출근버튼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출근버튼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92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확인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여러 번 눌렀는지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출근기록확인</a:t>
            </a:r>
            <a:r>
              <a:rPr lang="en-US" altLang="ko-KR" sz="2000" dirty="0"/>
              <a:t>     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출근기록확인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26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출근기록확인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출근기록확인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8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출근처리</a:t>
            </a:r>
            <a:endParaRPr lang="en-US" altLang="ko-KR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출근버튼을</a:t>
            </a:r>
            <a:r>
              <a:rPr lang="ko-KR" altLang="en-US" sz="1800" dirty="0"/>
              <a:t> 클릭하여야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여러 번 눌렀는지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375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출근처리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07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1683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AES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암호화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AES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암호화 객체를 생성한다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패스워드를 입력하면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javax.crypto.Cipher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필요한 암호화 알고리즘을 요청하여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128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비트 암호화를 하여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0110" y="2907720"/>
            <a:ext cx="9438418" cy="3708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클릭함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</a:t>
            </a:r>
            <a:r>
              <a:rPr lang="ko-KR" altLang="en-US" sz="1800" dirty="0" smtClean="0"/>
              <a:t>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퇴근버튼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퇴근버튼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657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한번도 클릭을 하지 않았을 때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퇴근버튼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퇴근버튼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53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처리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70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퇴근처리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퇴근처리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907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버튼을 클릭해야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 버튼을 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로그아웃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로그아웃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78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473316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07181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로그아웃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로그아웃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27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조회함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  버튼과 퇴근 버튼을 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출퇴근내역조회  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2613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출퇴근내역조회  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58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조회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로그인하여야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출근 버튼과 퇴근 버튼을 </a:t>
            </a:r>
            <a:r>
              <a:rPr lang="ko-KR" altLang="en-US" sz="1800" dirty="0"/>
              <a:t>클릭해야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기간별조회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기간별조회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37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2703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로그인함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알림 메시지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357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기간별조회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기간별조회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88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8. </a:t>
            </a:r>
            <a:r>
              <a:rPr lang="en-US" altLang="ko-KR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JavaEmailAPI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JavaEmailAPI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(mail.jar)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 연결하여 저장되어있는 회원의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서버로 보내어 주고 사용자는 자신의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POP3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IMAP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사용하여 자신의 메일을 확인합니다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520" y="2766504"/>
            <a:ext cx="4518186" cy="3974864"/>
          </a:xfrm>
          <a:prstGeom prst="rect">
            <a:avLst/>
          </a:prstGeom>
          <a:noFill/>
        </p:spPr>
      </p:pic>
      <p:pic>
        <p:nvPicPr>
          <p:cNvPr id="14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2456" y="2766504"/>
            <a:ext cx="4347165" cy="3963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확인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사용자여야 함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아이디</a:t>
            </a:r>
            <a:r>
              <a:rPr lang="en-US" altLang="ko-KR" sz="2000" dirty="0"/>
              <a:t>/</a:t>
            </a:r>
            <a:r>
              <a:rPr lang="ko-KR" altLang="en-US" sz="2000" dirty="0"/>
              <a:t>비밀번호확인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78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맞으면 메인 페이지로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로그인 창에 머무름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아닐 시 로그인 불가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실패 시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아이디</a:t>
            </a:r>
            <a:r>
              <a:rPr lang="en-US" altLang="ko-KR" sz="2000" dirty="0"/>
              <a:t>/</a:t>
            </a:r>
            <a:r>
              <a:rPr lang="ko-KR" altLang="en-US" sz="2000" dirty="0"/>
              <a:t>비밀번호확인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2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성공 시 메인 페이지 이동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메인페이지이동</a:t>
            </a:r>
            <a:r>
              <a:rPr lang="en-US" altLang="ko-KR" sz="2000" dirty="0"/>
              <a:t>	          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메인페이지이동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27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메인페이지이동</a:t>
            </a:r>
            <a:r>
              <a:rPr lang="ko-KR" altLang="en-US" sz="2000" dirty="0"/>
              <a:t>    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메인페이지이동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17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비밀번호찾기</a:t>
            </a:r>
            <a:r>
              <a:rPr lang="ko-KR" altLang="en-US" sz="2000" dirty="0"/>
              <a:t>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찾아줌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없어야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비밀번호찾기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40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비밀번호 찾기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찾기에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비밀번호찾기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비밀번호찾기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97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이메일로 </a:t>
            </a:r>
            <a:endParaRPr lang="en-US" altLang="ko-KR" sz="1800" dirty="0"/>
          </a:p>
          <a:p>
            <a:pPr latinLnBrk="1"/>
            <a:r>
              <a:rPr lang="en-US" altLang="ko-KR" sz="1800" dirty="0"/>
              <a:t>    </a:t>
            </a:r>
            <a:r>
              <a:rPr lang="ko-KR" altLang="en-US" sz="1800" dirty="0"/>
              <a:t>임시 비밀번호 발송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없어야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메일임시비밀번호발송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메일임시비밀번호발송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1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메일임시비밀번호발송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메일임시비밀번호발송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016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전송 받고 임시 비밀번호로 로그인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전송 받은 임시 비밀번호여야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모두 숫자로 이루어져 있어야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임시비밀번호로그인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임시비밀번호로그인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38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smtClean="0"/>
              <a:t>비밀번호 찾기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비밀번호 찾기에 </a:t>
            </a:r>
            <a:r>
              <a:rPr lang="ko-KR" altLang="en-US" sz="1800" dirty="0"/>
              <a:t>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임시비밀번호로그인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임시비밀번호로그인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56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56609"/>
            <a:ext cx="1253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 </a:t>
            </a:r>
            <a:r>
              <a:rPr lang="en-US" altLang="ko-KR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JqGrid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JqGrid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라이브러리 이용한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Plugin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jqGrid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웹에서 테이블 형식의 데이터를 표시하고 조작을 휘한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자바 스크립트 컨트롤러 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JqGrid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기본적으로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-UI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이용하기 때문에 원하는 테마를 만들어서 사용이 가능합니다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02" y="2999953"/>
            <a:ext cx="8186395" cy="3669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</a:t>
            </a:r>
            <a:r>
              <a:rPr lang="ko-KR" altLang="en-US" sz="1800" dirty="0" smtClean="0"/>
              <a:t>비밀번호</a:t>
            </a:r>
            <a:endParaRPr lang="en-US" altLang="ko-KR" sz="1800" dirty="0" smtClean="0"/>
          </a:p>
          <a:p>
            <a:pPr latinLnBrk="1"/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  <a:r>
              <a:rPr lang="ko-KR" altLang="en-US" sz="1800" dirty="0" smtClean="0"/>
              <a:t>변경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비밀번호변경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비밀번호변경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33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사용자가 </a:t>
            </a:r>
            <a:r>
              <a:rPr lang="ko-KR" altLang="en-US" sz="1800" dirty="0"/>
              <a:t>초기 로그인 또는 임시비밀번호로 로그인함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들어가서 비밀번호 변경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비밀번호변경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비밀번호변경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97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smtClean="0"/>
              <a:t>마이 페이지로 이동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   하여야 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smtClean="0"/>
              <a:t>로그인하여야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err="1"/>
              <a:t>마이페이지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34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개인정보수정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82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출력함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95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28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확인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재직증명서 </a:t>
            </a:r>
            <a:r>
              <a:rPr lang="ko-KR" altLang="en-US" sz="1800" dirty="0"/>
              <a:t>버튼클릭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사용용도확인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사용용도확인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829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사용용도확인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사용용도확인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206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출력함</a:t>
            </a:r>
            <a:endParaRPr lang="en-US" altLang="ko-KR" sz="1800" dirty="0"/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로그인하여야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smtClean="0"/>
              <a:t>마이 페이지 </a:t>
            </a:r>
            <a:r>
              <a:rPr lang="ko-KR" altLang="en-US" sz="1800" dirty="0"/>
              <a:t>버튼클릭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재직증명서 </a:t>
            </a:r>
            <a:r>
              <a:rPr lang="ko-KR" altLang="en-US" sz="1800" dirty="0"/>
              <a:t>버튼클릭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재직증명서출력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재직증명서출력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37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6912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smtClean="0"/>
              <a:t>로그인 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smtClean="0"/>
              <a:t>입력 후 </a:t>
            </a:r>
            <a:r>
              <a:rPr lang="ko-KR" altLang="en-US" sz="1800" dirty="0"/>
              <a:t>다운로드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smtClean="0"/>
              <a:t>로그인 창으로 </a:t>
            </a:r>
            <a:r>
              <a:rPr lang="ko-KR" altLang="en-US" sz="1800" dirty="0"/>
              <a:t>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되돌아옴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재직증명서출력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채효원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재직증명서출력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채효원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92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플랫폼을 구성하는 클래스들이며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rt.jar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i18n.jar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포함되어 있는 클래스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jar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압축 파일들은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bootstrap class path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의해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sun.boot.class.path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프로퍼티에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저장이 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</a:p>
          <a:p>
            <a:pPr algn="just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부트스트랩은 쉽게 말해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자바 스크립트로 이루어진 라이브러리입니다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3866" y="3066050"/>
            <a:ext cx="8571418" cy="3663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부서 내에서 </a:t>
            </a:r>
            <a:r>
              <a:rPr lang="ko-KR" altLang="en-US" sz="1800" dirty="0"/>
              <a:t>업무에 필요한 자료를 공유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부서 내 </a:t>
            </a:r>
            <a:r>
              <a:rPr lang="ko-KR" altLang="en-US" sz="1800" dirty="0"/>
              <a:t>업무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업무공유게시판작성</a:t>
            </a:r>
            <a:r>
              <a:rPr lang="en-US" altLang="ko-KR" sz="2000" dirty="0"/>
              <a:t>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1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209800" y="2636912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</a:t>
            </a:r>
            <a:r>
              <a:rPr lang="ko-KR" altLang="en-US" sz="1800" dirty="0" smtClean="0"/>
              <a:t>작성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첨부 파일이 필요한 경우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자료에 관한 파일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그림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텍스트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등을 첨부하여</a:t>
            </a: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  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업무공유게시판작성</a:t>
            </a:r>
            <a:r>
              <a:rPr lang="en-US" altLang="ko-KR" sz="2000" dirty="0"/>
              <a:t>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91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후행 </a:t>
            </a:r>
            <a:r>
              <a:rPr lang="ko-KR" altLang="en-US" sz="1800" dirty="0"/>
              <a:t>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업무공유게시판검색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34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업무공유게시판검색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업무공유게시판검색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11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수정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en-US" altLang="ko-KR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34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업무공유게시판수정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26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업무공유게시판삭제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23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</a:t>
            </a:r>
            <a:endParaRPr lang="en-US" altLang="ko-KR" sz="1800" dirty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업무공유게시판삭제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업무공유게시판삭제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28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조회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회원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업무게시판첨부파일조회</a:t>
            </a:r>
            <a:r>
              <a:rPr lang="en-US" altLang="ko-KR" sz="2000" dirty="0"/>
              <a:t> 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업무게시판파일첨부조회</a:t>
            </a:r>
            <a:endParaRPr lang="en-US" altLang="en-US" sz="20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17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업로드 된 </a:t>
            </a:r>
            <a:r>
              <a:rPr lang="ko-KR" altLang="en-US" sz="1800" dirty="0"/>
              <a:t>파일을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smtClean="0"/>
              <a:t>비기능적 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smtClean="0"/>
              <a:t>진행 시 </a:t>
            </a:r>
            <a:r>
              <a:rPr lang="ko-KR" altLang="en-US" sz="1800" dirty="0"/>
              <a:t>첨부파일 동기화가 </a:t>
            </a:r>
            <a:r>
              <a:rPr lang="ko-KR" altLang="en-US" sz="1800" dirty="0" smtClean="0"/>
              <a:t>안 되는 </a:t>
            </a:r>
            <a:r>
              <a:rPr lang="ko-KR" altLang="en-US" sz="1800" dirty="0"/>
              <a:t>문제 해결</a:t>
            </a:r>
          </a:p>
          <a:p>
            <a:r>
              <a:rPr lang="en-US" altLang="ko-KR" sz="1800" dirty="0" smtClean="0"/>
              <a:t>  (</a:t>
            </a:r>
            <a:r>
              <a:rPr lang="en-US" altLang="ko-KR" sz="1800" dirty="0"/>
              <a:t>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업무게시판첨부파일조회</a:t>
            </a:r>
            <a:r>
              <a:rPr lang="en-US" altLang="ko-KR" sz="2000" dirty="0"/>
              <a:t> 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업무게시판파일첨부조회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29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1928648" cy="6858000"/>
            <a:chOff x="0" y="0"/>
            <a:chExt cx="11928648" cy="6858000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685308" y="951201"/>
              <a:ext cx="5243340" cy="5134943"/>
              <a:chOff x="6685308" y="951201"/>
              <a:chExt cx="5243340" cy="513494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685308" y="951201"/>
                <a:ext cx="20024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685308" y="1412866"/>
                <a:ext cx="1635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개발배경 및 목표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개발범위</a:t>
                </a:r>
                <a:r>
                  <a:rPr lang="en-US" altLang="ko-KR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주요기능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685308" y="5127575"/>
                <a:ext cx="22910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시스템 상세내역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685308" y="5562924"/>
                <a:ext cx="10262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다이어그램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명세서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685308" y="3735451"/>
                <a:ext cx="20024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설계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685308" y="4166446"/>
                <a:ext cx="163538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개발전략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개발일정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개발환경</a:t>
                </a:r>
                <a:r>
                  <a:rPr lang="en-US" altLang="ko-KR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적용기술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685308" y="2343326"/>
                <a:ext cx="13388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조직구성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637636" y="951201"/>
                <a:ext cx="13388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구현내역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637636" y="1455347"/>
                <a:ext cx="10262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메뉴구조도</a:t>
                </a:r>
              </a:p>
              <a:p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페이지구성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637636" y="2338389"/>
                <a:ext cx="22910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이슈및</a:t>
                </a:r>
                <a:r>
                  <a:rPr lang="ko-KR" altLang="en-US" sz="24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해결방안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637636" y="3725577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느낀점</a:t>
                </a:r>
                <a:endParaRPr lang="ko-KR" altLang="en-US" sz="2400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637636" y="5112766"/>
                <a:ext cx="837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err="1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QnA</a:t>
                </a:r>
                <a:endParaRPr lang="en-US" altLang="ko-KR" sz="2400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cxnSp>
          <p:nvCxnSpPr>
            <p:cNvPr id="41" name="직선 연결선 40"/>
            <p:cNvCxnSpPr/>
            <p:nvPr/>
          </p:nvCxnSpPr>
          <p:spPr>
            <a:xfrm>
              <a:off x="47328" y="3284984"/>
              <a:ext cx="288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681474" y="2515543"/>
              <a:ext cx="124585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4400" dirty="0" smtClean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목차</a:t>
              </a:r>
              <a:endParaRPr lang="ko-KR" altLang="en-US" sz="4400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3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468" y="167940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11. CSS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68" y="2131188"/>
            <a:ext cx="1055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시각적으로 꾸며주는 역할을 합니다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0969" y="2469742"/>
            <a:ext cx="5387490" cy="4322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3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작성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</a:t>
            </a:r>
            <a:r>
              <a:rPr lang="ko-KR" altLang="en-US" sz="2000" dirty="0" err="1"/>
              <a:t>업무공유게시판댓글등록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74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작성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대안시나리오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</a:t>
            </a:r>
            <a:r>
              <a:rPr lang="ko-KR" altLang="en-US" sz="2000" dirty="0" err="1"/>
              <a:t>업무공유게시판댓글등록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업무게시판댓글등록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17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/>
              <a:t>일정관리자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18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</a:t>
            </a:r>
            <a:r>
              <a:rPr lang="ko-KR" altLang="en-US" sz="1800" dirty="0"/>
              <a:t>날짜를 선택하여 일정을 확인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날짜에 </a:t>
            </a:r>
            <a:r>
              <a:rPr lang="ko-KR" altLang="en-US" sz="1800" dirty="0"/>
              <a:t>표시된 간단한 제목을 클릭해서 상세내용 조회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27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일정관리자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75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7568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</a:t>
            </a:r>
            <a:r>
              <a:rPr lang="ko-KR" altLang="en-US" sz="1800" dirty="0"/>
              <a:t>날짜를 선택하여 상세한 시간과 내용을 입력하여 일정을 등록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회사일정등록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61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일정관리자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회사일정수정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61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2844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수정하고자 </a:t>
            </a:r>
            <a:r>
              <a:rPr lang="ko-KR" altLang="en-US" sz="1800" dirty="0"/>
              <a:t>하는 일정을 클릭하여 수정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</a:t>
            </a:r>
            <a:endParaRPr lang="en-US" altLang="ko-KR" sz="1800" dirty="0"/>
          </a:p>
          <a:p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회사일정수정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39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되어있고 관리 자격이 부여된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69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일정관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삭제하고자 </a:t>
            </a:r>
            <a:r>
              <a:rPr lang="ko-KR" altLang="en-US" sz="1800" dirty="0"/>
              <a:t>하는 일정을 선택해서 삭제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로그아웃 상태면 로그인 화면으로 이동</a:t>
            </a:r>
            <a:endParaRPr lang="en-US" altLang="ko-KR" sz="1800" dirty="0" smtClean="0"/>
          </a:p>
          <a:p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회사일정삭제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회사일정삭제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32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89" cy="1060042"/>
            <a:chOff x="709468" y="346724"/>
            <a:chExt cx="237094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</a:t>
              </a:r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아키텍쳐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27974" y="1556793"/>
            <a:ext cx="9636578" cy="4949442"/>
            <a:chOff x="627764" y="2260691"/>
            <a:chExt cx="7805043" cy="3666643"/>
          </a:xfrm>
        </p:grpSpPr>
        <p:sp>
          <p:nvSpPr>
            <p:cNvPr id="12" name="직사각형 11"/>
            <p:cNvSpPr/>
            <p:nvPr/>
          </p:nvSpPr>
          <p:spPr>
            <a:xfrm>
              <a:off x="7301026" y="2260691"/>
              <a:ext cx="1131781" cy="5446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데이터레이어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301026" y="2969315"/>
              <a:ext cx="1131781" cy="295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764" y="2260691"/>
              <a:ext cx="1099384" cy="5446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UI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27764" y="2969315"/>
              <a:ext cx="1099384" cy="295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51363" y="3479525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HTML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53330" y="3894580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CSS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9399" y="4315709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JavaScript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51366" y="4724691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jQuery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53333" y="5115448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Ajax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5299" y="5494059"/>
              <a:ext cx="1044316" cy="287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jqGrid</a:t>
              </a:r>
              <a:endParaRPr lang="en-US" altLang="ko-KR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304" y="3102945"/>
              <a:ext cx="1038415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Web Browser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32403" y="3150707"/>
              <a:ext cx="1069016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DBMS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8" name="원통 27"/>
            <p:cNvSpPr/>
            <p:nvPr/>
          </p:nvSpPr>
          <p:spPr>
            <a:xfrm>
              <a:off x="7453883" y="3403151"/>
              <a:ext cx="826059" cy="226153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DB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(Oracle)</a:t>
              </a:r>
              <a:endParaRPr lang="ko-KR" altLang="en-US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308460" y="2260691"/>
              <a:ext cx="1097309" cy="5446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서비스 발행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87294" y="2260691"/>
              <a:ext cx="1097309" cy="5446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프리젠테이션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987294" y="2969315"/>
              <a:ext cx="2406619" cy="295801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040776" y="3395055"/>
              <a:ext cx="1114975" cy="234398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231208" y="3403155"/>
              <a:ext cx="1114975" cy="234398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26006" y="3098898"/>
              <a:ext cx="1749019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Web Application Server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43774" y="3475603"/>
              <a:ext cx="865677" cy="3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Web</a:t>
              </a:r>
            </a:p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Container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56988" y="3475601"/>
              <a:ext cx="865677" cy="3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Spring</a:t>
              </a:r>
            </a:p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Container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7" name="순서도: 다중 문서 36"/>
            <p:cNvSpPr/>
            <p:nvPr/>
          </p:nvSpPr>
          <p:spPr>
            <a:xfrm>
              <a:off x="2108123" y="3881889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Servlet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8" name="순서도: 다중 문서 37"/>
            <p:cNvSpPr/>
            <p:nvPr/>
          </p:nvSpPr>
          <p:spPr>
            <a:xfrm>
              <a:off x="3311431" y="3872768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Control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9" name="순서도: 다중 문서 38"/>
            <p:cNvSpPr/>
            <p:nvPr/>
          </p:nvSpPr>
          <p:spPr>
            <a:xfrm>
              <a:off x="2119516" y="5019264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jsp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0" name="순서도: 다중 문서 39"/>
            <p:cNvSpPr/>
            <p:nvPr/>
          </p:nvSpPr>
          <p:spPr>
            <a:xfrm>
              <a:off x="3304008" y="4616368"/>
              <a:ext cx="987377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Rest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Controller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3308459" y="5290573"/>
              <a:ext cx="990323" cy="347239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POJO</a:t>
              </a:r>
              <a:endParaRPr lang="ko-KR" altLang="en-US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34266" y="2260691"/>
              <a:ext cx="1088691" cy="54463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비지니스로직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925506" y="2260691"/>
              <a:ext cx="1088691" cy="54463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데이터접근</a:t>
              </a:r>
              <a:endParaRPr lang="en-US" altLang="ko-KR" sz="14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레이어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34264" y="2969315"/>
              <a:ext cx="2407199" cy="295801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4704377" y="3395055"/>
              <a:ext cx="2247495" cy="23439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90665" y="3106997"/>
              <a:ext cx="1735284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고딕 ExtraBold" pitchFamily="50" charset="-127"/>
                  <a:ea typeface="나눔고딕 ExtraBold" pitchFamily="50" charset="-127"/>
                </a:rPr>
                <a:t>Spring Framework</a:t>
              </a:r>
              <a:endParaRPr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6771" y="3507335"/>
              <a:ext cx="1735284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Spring Container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8" name="순서도: 다중 문서 47"/>
            <p:cNvSpPr/>
            <p:nvPr/>
          </p:nvSpPr>
          <p:spPr>
            <a:xfrm>
              <a:off x="4743325" y="3865749"/>
              <a:ext cx="979624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Service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9" name="순서도: 다중 문서 48"/>
            <p:cNvSpPr/>
            <p:nvPr/>
          </p:nvSpPr>
          <p:spPr>
            <a:xfrm>
              <a:off x="5905642" y="3862220"/>
              <a:ext cx="999489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DAO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0" name="순서도: 다중 문서 49"/>
            <p:cNvSpPr/>
            <p:nvPr/>
          </p:nvSpPr>
          <p:spPr>
            <a:xfrm>
              <a:off x="4743325" y="4992956"/>
              <a:ext cx="979624" cy="542615"/>
            </a:xfrm>
            <a:prstGeom prst="flowChartMultidocumen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POJO</a:t>
              </a:r>
              <a:endParaRPr lang="ko-KR" altLang="en-US" sz="105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894333" y="4636459"/>
              <a:ext cx="1010792" cy="995611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925507" y="4631355"/>
              <a:ext cx="914383" cy="2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err="1">
                  <a:latin typeface="나눔고딕 ExtraBold" pitchFamily="50" charset="-127"/>
                  <a:ea typeface="나눔고딕 ExtraBold" pitchFamily="50" charset="-127"/>
                </a:rPr>
                <a:t>MyBatis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17714" y="4888027"/>
              <a:ext cx="922177" cy="26825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SqlSession</a:t>
              </a:r>
              <a:endParaRPr lang="en-US" altLang="ko-KR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Factory</a:t>
              </a:r>
              <a:endParaRPr lang="ko-KR" altLang="en-US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925504" y="5191719"/>
              <a:ext cx="922177" cy="1366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sqlSession</a:t>
              </a:r>
              <a:endParaRPr lang="ko-KR" altLang="en-US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921610" y="5363816"/>
              <a:ext cx="922177" cy="1366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Sql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-mapper</a:t>
              </a:r>
              <a:endParaRPr lang="ko-KR" altLang="en-US" sz="10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6" name="아래쪽 화살표 55"/>
            <p:cNvSpPr/>
            <p:nvPr/>
          </p:nvSpPr>
          <p:spPr>
            <a:xfrm>
              <a:off x="2458187" y="4509435"/>
              <a:ext cx="192555" cy="442532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7" name="왼쪽/오른쪽 화살표 56"/>
            <p:cNvSpPr/>
            <p:nvPr/>
          </p:nvSpPr>
          <p:spPr>
            <a:xfrm rot="18972750">
              <a:off x="3056975" y="5139713"/>
              <a:ext cx="281524" cy="153397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8" name="왼쪽/오른쪽 화살표 57"/>
            <p:cNvSpPr/>
            <p:nvPr/>
          </p:nvSpPr>
          <p:spPr>
            <a:xfrm rot="3103277">
              <a:off x="2666815" y="4736941"/>
              <a:ext cx="1094327" cy="15896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9" name="오른쪽 화살표 58"/>
            <p:cNvSpPr/>
            <p:nvPr/>
          </p:nvSpPr>
          <p:spPr>
            <a:xfrm rot="10800000">
              <a:off x="1727622" y="5258193"/>
              <a:ext cx="343035" cy="21285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0" name="오른쪽 화살표 59"/>
            <p:cNvSpPr/>
            <p:nvPr/>
          </p:nvSpPr>
          <p:spPr>
            <a:xfrm>
              <a:off x="1732673" y="4078931"/>
              <a:ext cx="343035" cy="21285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1" name="왼쪽/오른쪽 화살표 60"/>
            <p:cNvSpPr/>
            <p:nvPr/>
          </p:nvSpPr>
          <p:spPr>
            <a:xfrm>
              <a:off x="4314057" y="4102671"/>
              <a:ext cx="390316" cy="167691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왼쪽/오른쪽 화살표 61"/>
            <p:cNvSpPr/>
            <p:nvPr/>
          </p:nvSpPr>
          <p:spPr>
            <a:xfrm rot="19563324">
              <a:off x="4272571" y="4579312"/>
              <a:ext cx="483088" cy="175032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3" name="왼쪽/오른쪽 화살표 62"/>
            <p:cNvSpPr/>
            <p:nvPr/>
          </p:nvSpPr>
          <p:spPr>
            <a:xfrm>
              <a:off x="5721395" y="4110378"/>
              <a:ext cx="204107" cy="15998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4" name="왼쪽/오른쪽 화살표 63"/>
            <p:cNvSpPr/>
            <p:nvPr/>
          </p:nvSpPr>
          <p:spPr>
            <a:xfrm>
              <a:off x="3071078" y="4098235"/>
              <a:ext cx="237381" cy="169929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5" name="왼쪽/오른쪽 화살표 64"/>
            <p:cNvSpPr/>
            <p:nvPr/>
          </p:nvSpPr>
          <p:spPr>
            <a:xfrm rot="16200000">
              <a:off x="6194074" y="4382633"/>
              <a:ext cx="285548" cy="17391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6" name="왼쪽/오른쪽 화살표 65"/>
            <p:cNvSpPr/>
            <p:nvPr/>
          </p:nvSpPr>
          <p:spPr>
            <a:xfrm rot="16200000">
              <a:off x="4948455" y="4613443"/>
              <a:ext cx="483088" cy="175032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7" name="왼쪽/오른쪽 화살표 66"/>
            <p:cNvSpPr/>
            <p:nvPr/>
          </p:nvSpPr>
          <p:spPr>
            <a:xfrm rot="1916624">
              <a:off x="6878167" y="4321507"/>
              <a:ext cx="628723" cy="166663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예약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marL="285744" indent="-285744" latinLnBrk="1">
              <a:buFontTx/>
              <a:buChar char="-"/>
            </a:pPr>
            <a:r>
              <a:rPr lang="ko-KR" altLang="en-US" sz="1800" dirty="0"/>
              <a:t>등록 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129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</a:t>
            </a:r>
            <a:r>
              <a:rPr lang="ko-KR" altLang="en-US" sz="1800" dirty="0"/>
              <a:t>회의실을 선택하여 예약목록을 보고 빈 시간을 확인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예약을 </a:t>
            </a:r>
            <a:r>
              <a:rPr lang="ko-KR" altLang="en-US" sz="1800" dirty="0"/>
              <a:t>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예약이 </a:t>
            </a:r>
            <a:r>
              <a:rPr lang="ko-KR" altLang="en-US" sz="1800" dirty="0"/>
              <a:t>바로 되지 않고 예약대기 상태로 관리자목록에 이동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 smtClean="0"/>
              <a:t>6.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93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삭제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</a:t>
            </a:r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27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vl="0" latinLnBrk="1"/>
            <a:r>
              <a:rPr lang="ko-KR" altLang="en-US" sz="1800" dirty="0"/>
              <a:t>내 예약목록에서 취소하고 싶은 예약을 확인하고 삭제</a:t>
            </a:r>
            <a:endParaRPr lang="en-US" altLang="ko-KR" sz="1800" dirty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15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확인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28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원하는 회의실을 클릭하여 예약된 상태를 확인하여 예약 가능한 시간 확인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</a:t>
            </a:r>
            <a:r>
              <a:rPr lang="ko-KR" altLang="en-US" sz="2000" dirty="0" smtClean="0"/>
              <a:t>회의실예약조회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198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등록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676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2844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회의실등록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74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438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62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r>
              <a:rPr lang="en-US" altLang="ko-KR" sz="2000" dirty="0"/>
              <a:t>	         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89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13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48" y="1484784"/>
            <a:ext cx="9446103" cy="516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9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5491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거절</a:t>
            </a:r>
            <a:r>
              <a:rPr lang="en-US" altLang="ko-KR" sz="1800" dirty="0" smtClean="0"/>
              <a:t>, </a:t>
            </a:r>
            <a:r>
              <a:rPr lang="ko-KR" altLang="en-US" dirty="0" smtClean="0"/>
              <a:t>승인취소</a:t>
            </a:r>
            <a:r>
              <a:rPr lang="ko-KR" altLang="en-US" sz="1800" dirty="0" smtClean="0"/>
              <a:t>하여 </a:t>
            </a:r>
            <a:endParaRPr lang="en-US" altLang="ko-KR" sz="1800" dirty="0" smtClean="0"/>
          </a:p>
          <a:p>
            <a:pPr latinLnBrk="1"/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sz="1800" dirty="0" smtClean="0"/>
              <a:t>예약완료</a:t>
            </a:r>
            <a:r>
              <a:rPr lang="en-US" altLang="ko-KR" sz="1800" dirty="0"/>
              <a:t>/</a:t>
            </a:r>
            <a:r>
              <a:rPr lang="ko-KR" altLang="en-US" sz="1800" dirty="0" smtClean="0"/>
              <a:t>실패를 구분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관리자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회의실예약승인</a:t>
            </a:r>
            <a:r>
              <a:rPr lang="en-US" altLang="ko-KR" sz="2000" dirty="0"/>
              <a:t>/</a:t>
            </a:r>
            <a:r>
              <a:rPr lang="ko-KR" altLang="en-US" sz="2000" dirty="0"/>
              <a:t>거절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회의실예약승인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11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799" y="2665943"/>
            <a:ext cx="8510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회의실 </a:t>
            </a:r>
            <a:r>
              <a:rPr lang="ko-KR" altLang="en-US" sz="1800" dirty="0"/>
              <a:t>예약에 대한 내용을 보고 중요도를 판단하여 예약을 </a:t>
            </a:r>
            <a:r>
              <a:rPr lang="ko-KR" altLang="en-US" sz="1800" dirty="0" smtClean="0"/>
              <a:t>승인하거나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거절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취소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회의실예약승인</a:t>
            </a:r>
            <a:r>
              <a:rPr lang="en-US" altLang="ko-KR" sz="2000" dirty="0"/>
              <a:t>/</a:t>
            </a:r>
            <a:r>
              <a:rPr lang="ko-KR" altLang="en-US" sz="2000" dirty="0"/>
              <a:t>거절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회의실예약승인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6769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/>
              <a:t>예약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회의실개인예약목록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회의실개인예약목록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4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84784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6912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시나리오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대안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이동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4748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  회의실개인예약목록</a:t>
            </a:r>
            <a:r>
              <a:rPr lang="en-US" altLang="ko-KR" sz="2000" dirty="0"/>
              <a:t>	 </a:t>
            </a:r>
            <a:r>
              <a:rPr lang="ko-KR" altLang="en-US" sz="2000" dirty="0"/>
              <a:t>작성자     안선영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회의실개인예약목록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안선영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678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627369" cy="1060042"/>
            <a:chOff x="709468" y="346724"/>
            <a:chExt cx="145419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5419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메뉴구조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32635" y="2208954"/>
            <a:ext cx="9680494" cy="3667111"/>
            <a:chOff x="685805" y="2714217"/>
            <a:chExt cx="7564813" cy="2647775"/>
          </a:xfrm>
        </p:grpSpPr>
        <p:sp>
          <p:nvSpPr>
            <p:cNvPr id="9" name="직사각형 8"/>
            <p:cNvSpPr/>
            <p:nvPr/>
          </p:nvSpPr>
          <p:spPr>
            <a:xfrm>
              <a:off x="685805" y="2714217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로그인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02066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출퇴근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처리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52797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쪽지함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03527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마이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페이지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54259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조직도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104990" y="2765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로그아웃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5805" y="3749485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전자결재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02066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기안하기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52797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결재진행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603527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결재완료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수신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54259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내 </a:t>
              </a:r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기안문서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104990" y="3814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내 </a:t>
              </a:r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결재문서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5805" y="4784753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인사관리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102066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사원정보</a:t>
              </a:r>
              <a:endParaRPr lang="en-US" altLang="ko-KR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관리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52797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근태관리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603527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급여관리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54259" y="486349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연차관리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1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627369" cy="1060042"/>
            <a:chOff x="709468" y="346724"/>
            <a:chExt cx="145419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5419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메뉴구조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363773" y="1795672"/>
            <a:ext cx="7464453" cy="4471715"/>
            <a:chOff x="1799899" y="2125637"/>
            <a:chExt cx="5063352" cy="4003611"/>
          </a:xfrm>
        </p:grpSpPr>
        <p:sp>
          <p:nvSpPr>
            <p:cNvPr id="22" name="직사각형 21"/>
            <p:cNvSpPr/>
            <p:nvPr/>
          </p:nvSpPr>
          <p:spPr>
            <a:xfrm>
              <a:off x="1799899" y="2125637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게시판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6161" y="217691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공지게시판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466891" y="217691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사내게시판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17623" y="2176913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익명게시판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799899" y="2982231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업무공유</a:t>
              </a:r>
              <a:endPara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99899" y="3838824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일정관리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99899" y="4695416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회의실 예약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99899" y="5552009"/>
              <a:ext cx="1142995" cy="577239"/>
            </a:xfrm>
            <a:prstGeom prst="rect">
              <a:avLst/>
            </a:prstGeom>
            <a:solidFill>
              <a:srgbClr val="00547A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출퇴근</a:t>
              </a:r>
              <a:endPara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내역조회</a:t>
              </a:r>
              <a:endPara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216161" y="4805451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예약하기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66891" y="4805451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예약내역</a:t>
              </a:r>
              <a:endParaRPr lang="ko-KR" altLang="en-US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17623" y="4805451"/>
              <a:ext cx="1145628" cy="421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rPr>
                <a:t>예약관리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2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43946" cy="1060042"/>
            <a:chOff x="709468" y="346724"/>
            <a:chExt cx="325618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5618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결재문서작성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" name="그림 1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8" y="1728070"/>
            <a:ext cx="8640000" cy="4626712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001448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수신부서</a:t>
                      </a:r>
                      <a:r>
                        <a:rPr lang="ko-KR" altLang="en-US" sz="1200" dirty="0" smtClean="0"/>
                        <a:t> 선택</a:t>
                      </a:r>
                      <a:endParaRPr lang="ko-KR" altLang="en-US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부서내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타부서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전체부서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제목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내용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첨부파일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필요한 첨부파일을 선택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등록하기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입력한 내용을 문서로 등록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027397" y="30725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45200" y="32984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5200" y="41926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34712" y="54172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97723" y="564501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43946" cy="1060042"/>
            <a:chOff x="709468" y="346724"/>
            <a:chExt cx="325618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5618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문서작성제한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8985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사장으로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기안하기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사장으로는 작성 불가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사장은 문서작성을 할 수 없다는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04517" y="229022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0000" y="30444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9680" y="22216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55405" cy="1060042"/>
            <a:chOff x="709468" y="346724"/>
            <a:chExt cx="299834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99834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결재선확인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817854"/>
              </p:ext>
            </p:extLst>
          </p:nvPr>
        </p:nvGraphicFramePr>
        <p:xfrm>
          <a:off x="9092847" y="1718247"/>
          <a:ext cx="2594707" cy="46347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76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783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결재선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37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수신부서에</a:t>
                      </a:r>
                      <a:r>
                        <a:rPr lang="ko-KR" altLang="en-US" sz="1200" dirty="0" smtClean="0"/>
                        <a:t> 따른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결재선 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최종 등록여부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37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확인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취소 에 따라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등록진행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358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4715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358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17797" y="563286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0880" y="23128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5842" y="292150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66865" cy="1060042"/>
            <a:chOff x="709468" y="346724"/>
            <a:chExt cx="274051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4051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수신문서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05626"/>
              </p:ext>
            </p:extLst>
          </p:nvPr>
        </p:nvGraphicFramePr>
        <p:xfrm>
          <a:off x="9092847" y="1718247"/>
          <a:ext cx="2594707" cy="46313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2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좌측메뉴에서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결재완료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수신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710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검색하고자 하는 항목 선택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검색형식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페이징</a:t>
                      </a:r>
                      <a:r>
                        <a:rPr lang="ko-KR" altLang="en-US" sz="1200" dirty="0" smtClean="0"/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리스트 내용이 많을</a:t>
                      </a:r>
                      <a:r>
                        <a:rPr lang="ko-KR" altLang="en-US" sz="1200" baseline="0" dirty="0" smtClean="0"/>
                        <a:t> 경우를 대비한 </a:t>
                      </a:r>
                      <a:r>
                        <a:rPr lang="ko-KR" altLang="en-US" sz="1200" baseline="0" dirty="0" err="1" smtClean="0"/>
                        <a:t>페이징</a:t>
                      </a:r>
                      <a:r>
                        <a:rPr lang="ko-KR" altLang="en-US" sz="1200" baseline="0" dirty="0" smtClean="0"/>
                        <a:t> 처리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결재가 완료되어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우리부서로</a:t>
                      </a:r>
                      <a:r>
                        <a:rPr lang="ko-KR" altLang="en-US" sz="1200" dirty="0" smtClean="0"/>
                        <a:t> 수신된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문서 리스트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04517" y="336718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2720" y="27700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0256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0712" y="37510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5" y="1556792"/>
            <a:ext cx="9318169" cy="49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30508" cy="1060042"/>
            <a:chOff x="709468" y="346724"/>
            <a:chExt cx="333353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3353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결재중인 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9961"/>
              </p:ext>
            </p:extLst>
          </p:nvPr>
        </p:nvGraphicFramePr>
        <p:xfrm>
          <a:off x="9092847" y="1718248"/>
          <a:ext cx="2594707" cy="46313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2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좌측메뉴에서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err="1" smtClean="0"/>
                        <a:t>결재진행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검색하고자 하는 항목 선택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검색형식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페이징</a:t>
                      </a:r>
                      <a:r>
                        <a:rPr lang="ko-KR" altLang="en-US" sz="1200" dirty="0" smtClean="0"/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리스트 내용이 많을</a:t>
                      </a:r>
                      <a:r>
                        <a:rPr lang="ko-KR" altLang="en-US" sz="1200" baseline="0" dirty="0" smtClean="0"/>
                        <a:t> 경우를 대비한 </a:t>
                      </a:r>
                      <a:r>
                        <a:rPr lang="ko-KR" altLang="en-US" sz="1200" baseline="0" dirty="0" err="1" smtClean="0"/>
                        <a:t>페이징</a:t>
                      </a:r>
                      <a:r>
                        <a:rPr lang="ko-KR" altLang="en-US" sz="1200" baseline="0" dirty="0" smtClean="0"/>
                        <a:t> 처리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우리부서</a:t>
                      </a:r>
                      <a:r>
                        <a:rPr lang="ko-KR" altLang="en-US" sz="1200" dirty="0" smtClean="0"/>
                        <a:t> 내에서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결재가 진행중인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문서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24837" y="32249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2560" y="27700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240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0552" y="50718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기안문서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76273"/>
              </p:ext>
            </p:extLst>
          </p:nvPr>
        </p:nvGraphicFramePr>
        <p:xfrm>
          <a:off x="9092847" y="1718248"/>
          <a:ext cx="2594707" cy="463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2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좌측메뉴에서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710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검색하고자 하는 항목 선택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검색형식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53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54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내용이 많을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경우를 대비한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처리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01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접속한 사원이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작성한 문서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94357" y="355006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2080" y="27700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6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1352" y="40456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기안문서</a:t>
              </a:r>
            </a:p>
          </p:txBody>
        </p:sp>
      </p:grpSp>
      <p:pic>
        <p:nvPicPr>
          <p:cNvPr id="15" name="그림 1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1718247"/>
            <a:ext cx="8640000" cy="462780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974582"/>
              </p:ext>
            </p:extLst>
          </p:nvPr>
        </p:nvGraphicFramePr>
        <p:xfrm>
          <a:off x="9092847" y="1718248"/>
          <a:ext cx="2594707" cy="462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4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03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사장으로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712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56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63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사장으로는 내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 불가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603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70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03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사장은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문서작성이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불가하므로 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기안문서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기능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사용이 불가하다는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324837" y="23105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1440" y="356256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680" y="23130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결재문서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248591"/>
              </p:ext>
            </p:extLst>
          </p:nvPr>
        </p:nvGraphicFramePr>
        <p:xfrm>
          <a:off x="9092847" y="1718248"/>
          <a:ext cx="2594707" cy="46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2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0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좌측메뉴에서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결재문서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710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검색하려는 작성자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552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54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검색형식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를 이용하여 검색 진행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52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54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내용이 많을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경우를 대비한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처리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01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접속한 사원이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결재할 차례인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26437" y="374310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32000" y="259736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3600" y="27804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0392" y="469593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결재문서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833009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사원으로로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결재문서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결재불가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사원은 결재가 불가하므로 문서 조회가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불가하다는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34997" y="23105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1280" y="37556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6880" y="22622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43946" cy="1060042"/>
            <a:chOff x="709468" y="346724"/>
            <a:chExt cx="325618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5618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문서내용조회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37889"/>
              </p:ext>
            </p:extLst>
          </p:nvPr>
        </p:nvGraphicFramePr>
        <p:xfrm>
          <a:off x="9092847" y="1718248"/>
          <a:ext cx="2594707" cy="473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84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959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내용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4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없을때는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단순 메시지 출력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989197"/>
                  </a:ext>
                </a:extLst>
              </a:tr>
              <a:tr h="351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45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진행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화면으로 이동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1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보기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510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문서에 달린 코멘트를 확인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1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뒤로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08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페이지로 이동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791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문서의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결재차례인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사람으로 로그인 한 경우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반려버튼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활성화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73877" y="246294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4080" y="516784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89680" y="51680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0872" y="51632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41968" cy="1060042"/>
            <a:chOff x="709468" y="346724"/>
            <a:chExt cx="307569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7569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코멘트 확인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35591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94811"/>
              </p:ext>
            </p:extLst>
          </p:nvPr>
        </p:nvGraphicFramePr>
        <p:xfrm>
          <a:off x="9092847" y="1718247"/>
          <a:ext cx="2594707" cy="4646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5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리스트 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확인후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팝업창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닫기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보기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482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코멘트를 다시 확인하고자 할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사용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567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1609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문서내용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조회시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코멘트가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있을경우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팝업창으로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리스트가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없을떄는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알림메시지로만 자동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21760" y="5147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4597" y="308270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66865" cy="1060042"/>
            <a:chOff x="709468" y="346724"/>
            <a:chExt cx="274050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4050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결재하기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32437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결재시에는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생략가능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72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결재버튼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진행여부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결재가 진행되면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현재 결재자의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직속상사로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현재 결재자 정보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91371" y="516329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8000" y="294280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5920" y="329861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6872" y="42590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66865" cy="1060042"/>
            <a:chOff x="709468" y="346724"/>
            <a:chExt cx="274051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4051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반려하기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78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04201"/>
              </p:ext>
            </p:extLst>
          </p:nvPr>
        </p:nvGraphicFramePr>
        <p:xfrm>
          <a:off x="9092847" y="1718247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20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결재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3638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반려시에는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생략 불가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72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72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반려시에는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입력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필수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20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반려가 진행되면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현재 결재자 정보가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 작성자로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20160" y="292248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347133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31832" y="31820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60891" y="512265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30508" cy="1060042"/>
            <a:chOff x="709468" y="346724"/>
            <a:chExt cx="333353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3353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 문서확인</a:t>
              </a:r>
            </a:p>
          </p:txBody>
        </p:sp>
      </p:grpSp>
      <p:pic>
        <p:nvPicPr>
          <p:cNvPr id="8" name="그림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8247"/>
            <a:ext cx="8640000" cy="46267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01098"/>
              </p:ext>
            </p:extLst>
          </p:nvPr>
        </p:nvGraphicFramePr>
        <p:xfrm>
          <a:off x="9092847" y="1718247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1~3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작성자에게로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최종 반려된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문서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문서를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코멘트 보기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코멘트를 다시 확인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반려된 문서의 작성자로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접속시에만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활성화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67077" y="229022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1280" y="232304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40400" y="30242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0792" y="515313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03083" y="515733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870" y="1700808"/>
            <a:ext cx="9188260" cy="50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322017" cy="1060042"/>
            <a:chOff x="709468" y="346724"/>
            <a:chExt cx="386209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86209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648554"/>
            <a:ext cx="7992888" cy="4660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5600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1704" y="28529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35960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7568" y="50851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9936" y="50131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4663"/>
              </p:ext>
            </p:extLst>
          </p:nvPr>
        </p:nvGraphicFramePr>
        <p:xfrm>
          <a:off x="8832304" y="1628800"/>
          <a:ext cx="2594707" cy="472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 전체를 페이지처리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읽기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8"/>
            <a:ext cx="7992888" cy="48704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7089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3552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08403"/>
              </p:ext>
            </p:extLst>
          </p:nvPr>
        </p:nvGraphicFramePr>
        <p:xfrm>
          <a:off x="8760296" y="1565500"/>
          <a:ext cx="2594707" cy="4887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2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686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420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690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첨부된 파일 내용 참조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686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5453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899098" cy="1060042"/>
            <a:chOff x="709468" y="346724"/>
            <a:chExt cx="437776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37776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글쓰기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9"/>
            <a:ext cx="7992888" cy="4735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9536" y="52292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64529"/>
              </p:ext>
            </p:extLst>
          </p:nvPr>
        </p:nvGraphicFramePr>
        <p:xfrm>
          <a:off x="8760296" y="1565501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파일 첨부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649303" cy="1060042"/>
            <a:chOff x="709468" y="346724"/>
            <a:chExt cx="504813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04813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 첨부 글쓰기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51561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67608" y="285293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9616" y="31409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11624" y="400506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91944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5560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935559"/>
              </p:ext>
            </p:extLst>
          </p:nvPr>
        </p:nvGraphicFramePr>
        <p:xfrm>
          <a:off x="8760296" y="1565501"/>
          <a:ext cx="2594707" cy="517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809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5210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852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5214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넣을 파일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3403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52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2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985660" cy="1060042"/>
            <a:chOff x="709468" y="346724"/>
            <a:chExt cx="445511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45511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93964"/>
            <a:ext cx="8064896" cy="4436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7568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7568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427814"/>
              </p:ext>
            </p:extLst>
          </p:nvPr>
        </p:nvGraphicFramePr>
        <p:xfrm>
          <a:off x="8760296" y="1565501"/>
          <a:ext cx="2594707" cy="44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826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07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수정할제목을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238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수정하고자 하는 글 내용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332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519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첨부파일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862502" cy="1060042"/>
            <a:chOff x="709468" y="346724"/>
            <a:chExt cx="523865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238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7" y="1582919"/>
            <a:ext cx="7992888" cy="4633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0096" y="45811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9536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5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1624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3872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78795"/>
              </p:ext>
            </p:extLst>
          </p:nvPr>
        </p:nvGraphicFramePr>
        <p:xfrm>
          <a:off x="8760296" y="1565501"/>
          <a:ext cx="2594707" cy="46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81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5037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게시글의 댓글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수정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입력란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503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등록하려 하는 댓글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477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573962" cy="1060042"/>
            <a:chOff x="709468" y="346724"/>
            <a:chExt cx="498081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삭제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4580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0136" y="45091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93557"/>
              </p:ext>
            </p:extLst>
          </p:nvPr>
        </p:nvGraphicFramePr>
        <p:xfrm>
          <a:off x="8760296" y="1565501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삭제 후 리스트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573962" cy="1060042"/>
            <a:chOff x="709468" y="346724"/>
            <a:chExt cx="498081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사내게시판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925541"/>
            <a:ext cx="7920880" cy="3951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536" y="436510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45811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239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74639"/>
              </p:ext>
            </p:extLst>
          </p:nvPr>
        </p:nvGraphicFramePr>
        <p:xfrm>
          <a:off x="8760296" y="1916832"/>
          <a:ext cx="2594707" cy="391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39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6119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할 내용 있을 시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873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입력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6124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내용 입력 후 작성 완료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607352" cy="1060042"/>
            <a:chOff x="709468" y="346724"/>
            <a:chExt cx="411706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11706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93964"/>
            <a:ext cx="8064896" cy="44993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5600" y="27089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27089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1864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19936" y="4869160"/>
            <a:ext cx="3600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86002"/>
              </p:ext>
            </p:extLst>
          </p:nvPr>
        </p:nvGraphicFramePr>
        <p:xfrm>
          <a:off x="8760296" y="1565501"/>
          <a:ext cx="2594707" cy="4527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44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80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820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80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82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797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43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198859" cy="1060042"/>
            <a:chOff x="709468" y="346724"/>
            <a:chExt cx="464562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64562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읽기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8"/>
            <a:ext cx="7992888" cy="48704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7089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3552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944773"/>
              </p:ext>
            </p:extLst>
          </p:nvPr>
        </p:nvGraphicFramePr>
        <p:xfrm>
          <a:off x="8760296" y="1565500"/>
          <a:ext cx="2594707" cy="4887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277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686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420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690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732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732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첨부된 파일 내용 참조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686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5453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9612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E-R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556792"/>
            <a:ext cx="9224668" cy="49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6237605" cy="1060042"/>
            <a:chOff x="709468" y="346724"/>
            <a:chExt cx="557383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57383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 일반 글쓰기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2919"/>
            <a:ext cx="7992888" cy="4735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9536" y="52292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735559"/>
              </p:ext>
            </p:extLst>
          </p:nvPr>
        </p:nvGraphicFramePr>
        <p:xfrm>
          <a:off x="8760296" y="1565501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파일 첨부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949064" cy="1429374"/>
            <a:chOff x="709468" y="346724"/>
            <a:chExt cx="5316002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316002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 첨부 글쓰기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5156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85293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9616" y="31409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1624" y="400506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1944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5560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50727"/>
              </p:ext>
            </p:extLst>
          </p:nvPr>
        </p:nvGraphicFramePr>
        <p:xfrm>
          <a:off x="8760296" y="1565501"/>
          <a:ext cx="2594707" cy="517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809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5210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852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5214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14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4149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넣을 파일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3403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52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198859" cy="1429374"/>
            <a:chOff x="709468" y="346724"/>
            <a:chExt cx="4645629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645629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93964"/>
            <a:ext cx="8064896" cy="4436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7568" y="5157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7568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13865"/>
              </p:ext>
            </p:extLst>
          </p:nvPr>
        </p:nvGraphicFramePr>
        <p:xfrm>
          <a:off x="8760296" y="1565501"/>
          <a:ext cx="2594707" cy="44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826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07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수정할제목을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238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입력되는 글쓴이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23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5803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수정하고자 하는 글 내용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332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519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첨부파일 변경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862502" cy="1060042"/>
            <a:chOff x="709468" y="346724"/>
            <a:chExt cx="523865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23865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7" y="1582919"/>
            <a:ext cx="7992888" cy="4633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0096" y="45811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9536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5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1624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3872" y="544522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17920"/>
              </p:ext>
            </p:extLst>
          </p:nvPr>
        </p:nvGraphicFramePr>
        <p:xfrm>
          <a:off x="8760296" y="1565501"/>
          <a:ext cx="2594707" cy="46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81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5037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게시글의 댓글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수정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009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해당 게시자의 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4009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입력란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503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등록하려 하는 댓글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477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573962" cy="1429374"/>
            <a:chOff x="709468" y="346724"/>
            <a:chExt cx="4980816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삭제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585254"/>
            <a:ext cx="7992888" cy="4580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20136" y="4509120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264750"/>
              </p:ext>
            </p:extLst>
          </p:nvPr>
        </p:nvGraphicFramePr>
        <p:xfrm>
          <a:off x="8760296" y="1565501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삭제 후 리스트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82066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573962" cy="1060042"/>
            <a:chOff x="709468" y="346724"/>
            <a:chExt cx="498081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98081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공지게시판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925541"/>
            <a:ext cx="7920880" cy="3951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536" y="436510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712" y="45811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23992" y="45091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83218"/>
              </p:ext>
            </p:extLst>
          </p:nvPr>
        </p:nvGraphicFramePr>
        <p:xfrm>
          <a:off x="8760296" y="1916832"/>
          <a:ext cx="2594707" cy="391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39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6119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할 내용 있을 시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873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수정할 내용 입력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873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6124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내용 입력 후 작성 완료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708340" cy="1429374"/>
            <a:chOff x="709468" y="346724"/>
            <a:chExt cx="4207308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207308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11382"/>
            <a:ext cx="8064896" cy="4625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7809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5720" y="28529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9856" y="37170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5560" y="49411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9896" y="50131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04242"/>
              </p:ext>
            </p:extLst>
          </p:nvPr>
        </p:nvGraphicFramePr>
        <p:xfrm>
          <a:off x="8760296" y="1591628"/>
          <a:ext cx="2594707" cy="4645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77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5009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98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5009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986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5005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72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285421" cy="1060042"/>
            <a:chOff x="709468" y="346724"/>
            <a:chExt cx="472298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722980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작성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" y="1663636"/>
            <a:ext cx="7992888" cy="4726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67608" y="292494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9736" y="32129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9696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9576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7568" y="57332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09353"/>
              </p:ext>
            </p:extLst>
          </p:nvPr>
        </p:nvGraphicFramePr>
        <p:xfrm>
          <a:off x="8769005" y="1652591"/>
          <a:ext cx="2594707" cy="4675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제목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게시글의 제목을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334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수정 삭제 비밀 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기재하고자 하는 게시글을입력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파일첨부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게시글에 파일 첨부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2683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 상태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531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작성완료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재작성등의 버튼 등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285421" cy="1060042"/>
            <a:chOff x="709468" y="346724"/>
            <a:chExt cx="472298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722980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게시글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읽기</a:t>
              </a:r>
            </a:p>
          </p:txBody>
        </p:sp>
      </p:grpSp>
      <p:pic>
        <p:nvPicPr>
          <p:cNvPr id="8" name="Picture 2" descr="C:\Users\Administrator\Desktop\캡처\게시판\익명게시판\익명조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7797" y="1868616"/>
            <a:ext cx="7920880" cy="451271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55640" y="2985907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5760" y="3861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3592" y="47971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83832" y="55172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9736" y="60212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574905"/>
              </p:ext>
            </p:extLst>
          </p:nvPr>
        </p:nvGraphicFramePr>
        <p:xfrm>
          <a:off x="8829968" y="1852898"/>
          <a:ext cx="2594707" cy="45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83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4420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86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게시글을  작성한 사람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4015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내용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0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내용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420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사용자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5555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되돌아 가기 등 사용자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3333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834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목록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383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입력란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003293" cy="1060042"/>
            <a:chOff x="709468" y="346724"/>
            <a:chExt cx="447087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47087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익명 게시판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삭제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827406"/>
            <a:ext cx="8064896" cy="40498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87688" y="321297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768" y="34290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78768"/>
              </p:ext>
            </p:extLst>
          </p:nvPr>
        </p:nvGraphicFramePr>
        <p:xfrm>
          <a:off x="8760296" y="1811689"/>
          <a:ext cx="2594707" cy="402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17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80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 번호 확인창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503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시 저장된  비밀번호 확인창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46208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시 저장된 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80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80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80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80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pic>
        <p:nvPicPr>
          <p:cNvPr id="9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23" y="1990445"/>
            <a:ext cx="9426789" cy="452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848076" cy="1429374"/>
            <a:chOff x="709468" y="346724"/>
            <a:chExt cx="5225763" cy="826442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225763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dirty="0" err="1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받은쪽지함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내가 받은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2" y="1897077"/>
            <a:ext cx="7992888" cy="4197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1481" y="299865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9633" y="29986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5977" y="364672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3409" y="436680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7545" y="443881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76572"/>
              </p:ext>
            </p:extLst>
          </p:nvPr>
        </p:nvGraphicFramePr>
        <p:xfrm>
          <a:off x="8734169" y="1879025"/>
          <a:ext cx="2594707" cy="4107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48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837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818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쪽지함에 검색할 검색타입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837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83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할 검색어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837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받은 쪽지 목록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83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내가 받은 쪽지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445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 보내기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513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쪽지함으로 가기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198859" cy="1060042"/>
            <a:chOff x="709468" y="346724"/>
            <a:chExt cx="464562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64562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검색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176401"/>
            <a:ext cx="7632848" cy="34848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92494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29969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7808" y="33569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29370"/>
              </p:ext>
            </p:extLst>
          </p:nvPr>
        </p:nvGraphicFramePr>
        <p:xfrm>
          <a:off x="8328248" y="2171816"/>
          <a:ext cx="2954747" cy="348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296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317451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829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4252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5343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쪽지함에 검색할 검색타입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4252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252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할 검색어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252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252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검색한 쪽지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5660523" cy="1060042"/>
            <a:chOff x="709468" y="346724"/>
            <a:chExt cx="505816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05816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받은 쪽지 보기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803614"/>
            <a:ext cx="8064896" cy="4145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8" y="292494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7728" y="32849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7648" y="353788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9736" y="393305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1544" y="42210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48350"/>
              </p:ext>
            </p:extLst>
          </p:nvPr>
        </p:nvGraphicFramePr>
        <p:xfrm>
          <a:off x="8760296" y="1781525"/>
          <a:ext cx="2594707" cy="416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받는사람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 받는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보내는 사람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쪽지를 보낸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날짜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쪽지가 보내진 날짜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쪽지내용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나에게 온 쪽지 내용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이전페이지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6237605" cy="1060042"/>
            <a:chOff x="709468" y="346724"/>
            <a:chExt cx="557383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57383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44824"/>
            <a:ext cx="7632848" cy="4248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609" y="2780928"/>
            <a:ext cx="216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9776" y="28529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9856" y="357301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9536" y="414908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7648" y="414908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5855"/>
              </p:ext>
            </p:extLst>
          </p:nvPr>
        </p:nvGraphicFramePr>
        <p:xfrm>
          <a:off x="8472264" y="1827406"/>
          <a:ext cx="2882739" cy="4239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65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260974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타입을 선택하여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찾고자 하는 검색어를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 내의 게시글의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글쓰기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게시글 작성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39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페이지 번호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6237605" cy="1060042"/>
            <a:chOff x="709468" y="346724"/>
            <a:chExt cx="557383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557383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916832"/>
            <a:ext cx="6666185" cy="36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5560" y="2780928"/>
            <a:ext cx="216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9776" y="270892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1744" y="314096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6506"/>
              </p:ext>
            </p:extLst>
          </p:nvPr>
        </p:nvGraphicFramePr>
        <p:xfrm>
          <a:off x="8472264" y="1827406"/>
          <a:ext cx="2882739" cy="3761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65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260974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893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458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타입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5756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 검색 타입 선택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458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84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 검색어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458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84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쪽지함 검색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918060" cy="1060042"/>
            <a:chOff x="709468" y="346724"/>
            <a:chExt cx="350112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50112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쪽지함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보낸 쪽지 읽기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55868"/>
            <a:ext cx="7488832" cy="41654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592" y="2996952"/>
            <a:ext cx="216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5680" y="32849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3752" y="357301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31704" y="400506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9536" y="42210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1545"/>
              </p:ext>
            </p:extLst>
          </p:nvPr>
        </p:nvGraphicFramePr>
        <p:xfrm>
          <a:off x="8256240" y="1827406"/>
          <a:ext cx="3098763" cy="4146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358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430405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받는사람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 받는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보내는 사람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쪽지를 보낸 사람명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보낸 날짜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쪽지가 보내진 날짜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쪽지내용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나에게 온 쪽지 내용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39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이전페이지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출퇴근내역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7" y="1725282"/>
            <a:ext cx="8410755" cy="472053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514033"/>
              </p:ext>
            </p:extLst>
          </p:nvPr>
        </p:nvGraphicFramePr>
        <p:xfrm>
          <a:off x="9092847" y="1690778"/>
          <a:ext cx="2594707" cy="477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2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출퇴근내역조회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87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내역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검색기간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490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당일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/1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주일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/1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개월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/3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개월 기간으로 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490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선택한 검색기간에 대한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내역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87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출퇴근 리스트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737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487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65007" y="2132341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3034" y="265354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6919" y="289044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5159" y="321926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792751" cy="1060042"/>
            <a:chOff x="709468" y="346724"/>
            <a:chExt cx="249556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49556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39262"/>
              </p:ext>
            </p:extLst>
          </p:nvPr>
        </p:nvGraphicFramePr>
        <p:xfrm>
          <a:off x="9056147" y="1698145"/>
          <a:ext cx="2594707" cy="462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로그인화면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비밀번호를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입력하여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와 비밀번호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비밀번호찾기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잃어버렸을 경우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임시 비밀번호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전송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" y="1719344"/>
            <a:ext cx="8409600" cy="4606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4462331" y="2100238"/>
            <a:ext cx="27475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3631" y="2577292"/>
            <a:ext cx="37271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06627" y="213153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1419" y="2604676"/>
            <a:ext cx="251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en-US" altLang="ko-KR" sz="25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1418" y="27311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0933" y="3206746"/>
            <a:ext cx="37271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 lang="ko-KR" altLang="en-US"/>
            </a:pPr>
            <a:endParaRPr lang="ko-KR" altLang="en-US" sz="25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1419" y="307255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9572" y="328369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02827" y="361566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58374" cy="1060042"/>
            <a:chOff x="709468" y="346724"/>
            <a:chExt cx="326907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69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비밀번호찾기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" y="1714248"/>
            <a:ext cx="8409600" cy="464455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38093"/>
              </p:ext>
            </p:extLst>
          </p:nvPr>
        </p:nvGraphicFramePr>
        <p:xfrm>
          <a:off x="9091086" y="1679520"/>
          <a:ext cx="2594707" cy="4679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843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찾기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10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(ID),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통한 임시비밀번호 발송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509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찾을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509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찾을 이름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07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찾을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09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6174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정보를 입력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후 일치하면 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이메일로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임시 비밀번호 발송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13273" y="2227232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3154" y="272886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3154" y="305202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3153" y="337519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3344" y="37220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2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이메일발송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7" y="1725284"/>
            <a:ext cx="8409600" cy="466011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57580"/>
              </p:ext>
            </p:extLst>
          </p:nvPr>
        </p:nvGraphicFramePr>
        <p:xfrm>
          <a:off x="9092847" y="1718247"/>
          <a:ext cx="2594707" cy="466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48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17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6443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정보를 입력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후 일치하면 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이메일로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임시 비밀번호 발송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602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임시비밀번호 발송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17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로그인화면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32428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17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92558" y="327965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①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2278" y="366914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②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25690" y="18270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2949" y="256727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조직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41" y="2060848"/>
            <a:ext cx="9047718" cy="42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456395" cy="1060042"/>
            <a:chOff x="709468" y="346724"/>
            <a:chExt cx="308858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8858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 성공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5" y="1721513"/>
            <a:ext cx="8442048" cy="461890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65628"/>
              </p:ext>
            </p:extLst>
          </p:nvPr>
        </p:nvGraphicFramePr>
        <p:xfrm>
          <a:off x="9092847" y="1718247"/>
          <a:ext cx="2594707" cy="462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로그인화면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비밀번호를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입력하여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와 비밀번호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로그인성공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성공시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알림메시지창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75956" y="218765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6387" y="272579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96386" y="304895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1117" y="328943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814" y="187357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408579" cy="1060042"/>
            <a:chOff x="709468" y="346724"/>
            <a:chExt cx="393944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93944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변경 유도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9" y="1715457"/>
            <a:ext cx="8471141" cy="465861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74685"/>
              </p:ext>
            </p:extLst>
          </p:nvPr>
        </p:nvGraphicFramePr>
        <p:xfrm>
          <a:off x="9092847" y="1718247"/>
          <a:ext cx="2594707" cy="466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9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변경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0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변경을 위한 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바꿀 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09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변경된 비밀번호로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다시 로그인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0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887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0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58959" y="245448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2121" y="310903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64400" y="332394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4082" y="332394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2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메인페이지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" y="1723935"/>
            <a:ext cx="8409600" cy="461648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4200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UsefulWare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사용자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된 사용자  정보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사이드 바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메뉴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View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메일함의 최신 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 리스트 출력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쪽지함과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6197" y="188791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503" y="224386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758" y="331688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1434" y="220951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3111" y="204792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5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출근 입력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3" y="1688668"/>
            <a:ext cx="8482307" cy="466037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176395"/>
              </p:ext>
            </p:extLst>
          </p:nvPr>
        </p:nvGraphicFramePr>
        <p:xfrm>
          <a:off x="9118120" y="1688669"/>
          <a:ext cx="2594707" cy="46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16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후 출근버튼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출근처리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484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처리 완료 알림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593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16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939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16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32421" y="235259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6205" y="187883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퇴근처리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6" y="1669906"/>
            <a:ext cx="8409600" cy="4696388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95527"/>
              </p:ext>
            </p:extLst>
          </p:nvPr>
        </p:nvGraphicFramePr>
        <p:xfrm>
          <a:off x="9062666" y="1669907"/>
          <a:ext cx="2594707" cy="4702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88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퇴근버튼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40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출근처리 후 퇴근버튼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퇴근처리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43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퇴근처리 완료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알림메시지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43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세션 종료 후 로그인 화면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40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335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440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60224" y="2307761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5595" y="181433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7769" y="259642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접근제한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3" y="1706682"/>
            <a:ext cx="8409600" cy="465098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174941"/>
              </p:ext>
            </p:extLst>
          </p:nvPr>
        </p:nvGraphicFramePr>
        <p:xfrm>
          <a:off x="9092847" y="1718247"/>
          <a:ext cx="2594707" cy="465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사용자 정보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9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로그인 된 사용자 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493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연차메뉴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576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인사부가 아니면 접근제한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9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7615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49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6343" y="218954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3859" y="184761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881" y="304033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접근제한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2" y="1711674"/>
            <a:ext cx="8409600" cy="4645993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805774"/>
              </p:ext>
            </p:extLst>
          </p:nvPr>
        </p:nvGraphicFramePr>
        <p:xfrm>
          <a:off x="9092847" y="1718248"/>
          <a:ext cx="2594707" cy="4640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6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URL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접근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82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URL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 후 접근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메시지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64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URL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 후 접근 시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인터셉터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적용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570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82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701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482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44560" y="167810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6608" y="181208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0143" y="261845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401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1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사원조회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715307"/>
            <a:ext cx="8409600" cy="465961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61557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사원정보관리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직원관리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직원관리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검색어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 후 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신규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및 사원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0453" y="336672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1709" y="228427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0945" y="281685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0725" y="264900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2273" y="291851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658374" cy="1060042"/>
            <a:chOff x="709468" y="346724"/>
            <a:chExt cx="326907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269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사원정보수정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6" y="1715308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89397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사원정보수정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수정 페이지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수정완료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수정된 정보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리스트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 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8580" y="2264631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1328" y="39491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9624" y="545346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6008" y="5460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4443" y="5460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연차관리 리스트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6" y="1715308"/>
            <a:ext cx="8409600" cy="4642359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202323"/>
              </p:ext>
            </p:extLst>
          </p:nvPr>
        </p:nvGraphicFramePr>
        <p:xfrm>
          <a:off x="9092847" y="1718247"/>
          <a:ext cx="2594707" cy="465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7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8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57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493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 싶은 부서명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93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찾고 싶은 부서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 후 조회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75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48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연차관리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697" y="343168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4898" y="216350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1041" y="272908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7820" y="310244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2148" y="374830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13" y="1988840"/>
            <a:ext cx="9653374" cy="46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831498" cy="1060042"/>
            <a:chOff x="709468" y="346724"/>
            <a:chExt cx="342377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42377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 연차 수정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6" y="1720468"/>
            <a:ext cx="8409600" cy="463720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85790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연차 수정화면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연차 수정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연차 수정 후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43637" y="2727516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3503" y="357637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1663" y="430615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7260" y="42975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사원별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근태관리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706682"/>
            <a:ext cx="8409600" cy="465098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795335"/>
              </p:ext>
            </p:extLst>
          </p:nvPr>
        </p:nvGraphicFramePr>
        <p:xfrm>
          <a:off x="9092847" y="1718247"/>
          <a:ext cx="2594707" cy="4643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74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근태현황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근태현황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근태현황 페이지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검색기간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부서명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검색에 맞는 사원 리스트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리스트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근태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5816" y="375693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1325" y="226702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0274" y="320197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64469" y="385334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7228" y="429641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근태상태 변경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" y="1715308"/>
            <a:ext cx="8409600" cy="463373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8262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근태상태 변경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상태 변경 페이지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정보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수정된 사원 정보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04024" y="2714842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774" y="388016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1662" y="480648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9910" y="48064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부서별 현황집계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9" y="1723934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74970"/>
              </p:ext>
            </p:extLst>
          </p:nvPr>
        </p:nvGraphicFramePr>
        <p:xfrm>
          <a:off x="9092847" y="1718247"/>
          <a:ext cx="2594707" cy="4662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98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근태집계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근태집계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01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근태집계 페이지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582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근무 월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98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8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01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검색에 맞는 사원 리스트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5137" y="3608555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3910" y="21727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1162" y="280822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6875" y="317804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1543" y="493476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831498" cy="1060042"/>
            <a:chOff x="709468" y="346724"/>
            <a:chExt cx="342377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42377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 근태 집계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7" y="1723935"/>
            <a:ext cx="8409600" cy="46596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16475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월별 근태 현황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월별 근태집계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월별 근태집계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근무 월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리스트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근태 리스트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부서별 월 근태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9683" y="378738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1158" y="217272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9783" y="281685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9369" y="318667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5278" y="492613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급여대장 조회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9" y="1715308"/>
            <a:ext cx="8409600" cy="463373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98357"/>
              </p:ext>
            </p:extLst>
          </p:nvPr>
        </p:nvGraphicFramePr>
        <p:xfrm>
          <a:off x="9092847" y="1718247"/>
          <a:ext cx="2594707" cy="472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인사관리 메뉴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관리 메뉴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급여대장조회 화면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급여대장 조회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검색기간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부서명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사원명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검색에 맞는 사원 리스트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5950" y="328735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6266" y="215719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7640" y="304362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2755" y="350277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1762" y="406350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322017" cy="1060042"/>
            <a:chOff x="709468" y="346724"/>
            <a:chExt cx="386209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862095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익월급여 일괄추가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9" y="1706682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75446"/>
              </p:ext>
            </p:extLst>
          </p:nvPr>
        </p:nvGraphicFramePr>
        <p:xfrm>
          <a:off x="9092847" y="1718247"/>
          <a:ext cx="2594707" cy="4637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77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일괄추가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36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일괄추가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알림 메시지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38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추가 알림 메시지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리스트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38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익월급여 추가된 사원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36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4742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36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25259" y="241297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7976" y="189608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8628" y="408824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사원별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급여조회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5" y="1711264"/>
            <a:ext cx="8409600" cy="4646403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724519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급여 조회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급여 조회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검색할 사원 선택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조회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닫기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이전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 리스트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95393" y="2839654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4076" y="310888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12383" y="296455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8477" y="296396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47455" y="349415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사원별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급여등록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" y="1723934"/>
            <a:ext cx="8409600" cy="4625107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41298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급여등록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등록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등록할 사원 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지급정보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지급일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귀속월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금액정보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지급할 금액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급여 등록 및 이전 페이지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6270" y="21790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1384" y="270163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0002" y="310708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1918" y="3404367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9242" y="501240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확인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4" y="1715308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70685"/>
              </p:ext>
            </p:extLst>
          </p:nvPr>
        </p:nvGraphicFramePr>
        <p:xfrm>
          <a:off x="9092847" y="1718247"/>
          <a:ext cx="2594707" cy="4643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74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 버튼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확인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에 맞는 비밀번호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비밀번호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(ID)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에 맞는 비밀번호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확인버튼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57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일치한다면 개인정보수정 페이지로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458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342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메인페이지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592675" y="191798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8152" y="2590090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5616" y="331022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56515" y="359026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4855" y="3597673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⑤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이메일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250337"/>
            <a:ext cx="8417121" cy="40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744936" cy="1060042"/>
            <a:chOff x="709468" y="346724"/>
            <a:chExt cx="3346423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34642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개인정보수정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24" y="1715307"/>
            <a:ext cx="8409600" cy="4625107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77485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개인정보수정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개인정보 수정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개인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정보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개인정보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저장버튼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변경된 개인정보 저장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취소버튼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메인 페이지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071109" y="2292903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21261" y="417346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6876" y="5953795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63211" y="5950659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9468" y="157413"/>
            <a:ext cx="4033476" cy="1060042"/>
            <a:chOff x="709468" y="346724"/>
            <a:chExt cx="360425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60425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재직증명서 신청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" y="1715308"/>
            <a:ext cx="8409600" cy="46423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679574"/>
              </p:ext>
            </p:extLst>
          </p:nvPr>
        </p:nvGraphicFramePr>
        <p:xfrm>
          <a:off x="9092847" y="1718247"/>
          <a:ext cx="2594707" cy="4642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78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37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사용용도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39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증명서 출력 위한 사용용도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39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37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4819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37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44896" y="2196279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1403" y="2966516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4" cy="1060042"/>
            <a:chOff x="709468" y="346724"/>
            <a:chExt cx="2753402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40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다운로드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7" y="1723934"/>
            <a:ext cx="8409600" cy="4642359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95351"/>
              </p:ext>
            </p:extLst>
          </p:nvPr>
        </p:nvGraphicFramePr>
        <p:xfrm>
          <a:off x="9092847" y="1718247"/>
          <a:ext cx="2594707" cy="4654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80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381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페이지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사용용도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증명서 출력 위한 사용용도 입력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다운로드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541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사용용도 입력 후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 다운로드  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증명서 다운로드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381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 증명서 다운로드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4897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381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88027" y="2186997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1443" y="296823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6221" y="2831034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189" y="5898902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④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4985660" cy="1060042"/>
            <a:chOff x="709468" y="346724"/>
            <a:chExt cx="445511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4455117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다운로드 된 재직증명서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" y="1723935"/>
            <a:ext cx="8409600" cy="4659612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85189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재직증명서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다운로드 된 재직증명서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인적사항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신청자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인적사항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재직사항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신청자 재직사항 출력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94135" y="2381428"/>
            <a:ext cx="2514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①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9879" y="3427108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 smtClean="0">
                <a:solidFill>
                  <a:srgbClr val="FF0000"/>
                </a:solidFill>
              </a:rPr>
              <a:t>②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3526" y="4332031"/>
            <a:ext cx="35118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SzPct val="80000"/>
              <a:defRPr lang="ko-KR" altLang="en-US"/>
            </a:pPr>
            <a:r>
              <a:rPr lang="ko-KR" altLang="en-US" sz="1500" b="1" dirty="0">
                <a:solidFill>
                  <a:srgbClr val="FF0000"/>
                </a:solidFill>
              </a:rPr>
              <a:t>③</a:t>
            </a:r>
            <a:endParaRPr lang="en-US" altLang="ko-KR" sz="25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목록 수정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6451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25970"/>
              </p:ext>
            </p:extLst>
          </p:nvPr>
        </p:nvGraphicFramePr>
        <p:xfrm>
          <a:off x="9092847" y="1718247"/>
          <a:ext cx="2594707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예약 첫 화면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이름과 호실 목록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예약 목록으로 이동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원하는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회의실이름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클릭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/more 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사원목록에는 보이지 않음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등록</a:t>
            </a:r>
            <a:endParaRPr lang="en-US" altLang="en-US" sz="2000" dirty="0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40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50823"/>
              </p:ext>
            </p:extLst>
          </p:nvPr>
        </p:nvGraphicFramePr>
        <p:xfrm>
          <a:off x="9092847" y="1718247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5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등록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이름과 호실 등록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482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567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67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479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목록 삭제</a:t>
            </a:r>
            <a:endParaRPr lang="en-US" altLang="en-US" sz="2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2" y="1718247"/>
            <a:ext cx="8147835" cy="4627804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50614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 클릭해서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각각 적용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예약 목록</a:t>
            </a:r>
            <a:endParaRPr lang="en-US" altLang="en-US" sz="2000" dirty="0"/>
          </a:p>
        </p:txBody>
      </p:sp>
      <p:pic>
        <p:nvPicPr>
          <p:cNvPr id="16" name="그림 1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9600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11030"/>
              </p:ext>
            </p:extLst>
          </p:nvPr>
        </p:nvGraphicFramePr>
        <p:xfrm>
          <a:off x="9092847" y="1718248"/>
          <a:ext cx="2594707" cy="463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94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 예약 목록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47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내가 예약한 목록 현황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 구분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563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대기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거절로 구분해서 목록 확인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561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47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56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47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2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369833" cy="1060042"/>
            <a:chOff x="709468" y="346724"/>
            <a:chExt cx="30112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3011236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회의실예약</a:t>
              </a: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/>
              <a:t>회의실 예약관리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승인권한자</a:t>
            </a:r>
            <a:r>
              <a:rPr lang="en-US" altLang="ko-KR" sz="2000" dirty="0"/>
              <a:t>)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6451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177290"/>
              </p:ext>
            </p:extLst>
          </p:nvPr>
        </p:nvGraphicFramePr>
        <p:xfrm>
          <a:off x="9092847" y="1718248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70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회의실 예약관리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295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관리자만 권한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 구분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789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대기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거절로 구분해서 목록 확인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예약 관리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789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거절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승인 취소로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유동적인 예약 관리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295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421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295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0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조회 </a:t>
            </a:r>
            <a:r>
              <a:rPr lang="en-US" altLang="ko-KR" sz="2000" dirty="0"/>
              <a:t>– </a:t>
            </a:r>
            <a:r>
              <a:rPr lang="ko-KR" altLang="en-US" sz="2000" dirty="0"/>
              <a:t>사원 </a:t>
            </a:r>
            <a:r>
              <a:rPr lang="ko-KR" altLang="en-US" sz="2000" dirty="0" err="1"/>
              <a:t>접속시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6451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04301"/>
              </p:ext>
            </p:extLst>
          </p:nvPr>
        </p:nvGraphicFramePr>
        <p:xfrm>
          <a:off x="9092847" y="1718247"/>
          <a:ext cx="2594707" cy="462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일정관리 첫 화면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달력으로 한눈에 확인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0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3082276" cy="1111347"/>
            <a:chOff x="709468" y="346724"/>
            <a:chExt cx="2754280" cy="642564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27542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개발배경 및 목표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338828" cy="296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개발배경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9416" y="1628800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그룹웨어란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9642" y="2079510"/>
            <a:ext cx="10081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기업이나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단체 등 컴퓨터로 연결된 조직에서 서로 협력하여 업무효율을 높이기 위해 사용하는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솔루션입니다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그룹웨어는 웹 메일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전자결재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전자게시판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업무관리 등을 시스템화 할 수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있습니다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12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6545" y="3284984"/>
            <a:ext cx="8658909" cy="3211481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66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2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</a:t>
            </a:r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25" y="2060848"/>
            <a:ext cx="9305549" cy="449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조회 </a:t>
            </a:r>
            <a:r>
              <a:rPr lang="en-US" altLang="ko-KR" sz="2000" dirty="0"/>
              <a:t>– </a:t>
            </a:r>
            <a:r>
              <a:rPr lang="ko-KR" altLang="en-US" sz="2000" dirty="0"/>
              <a:t>대리 이상 </a:t>
            </a:r>
            <a:r>
              <a:rPr lang="ko-KR" altLang="en-US" sz="2000" dirty="0" err="1"/>
              <a:t>접속시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616982"/>
              </p:ext>
            </p:extLst>
          </p:nvPr>
        </p:nvGraphicFramePr>
        <p:xfrm>
          <a:off x="9092847" y="1718247"/>
          <a:ext cx="2594707" cy="46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6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일정관리 첫 화면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266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달력으로 한눈에 일정 확인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예약 리스트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471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편한 관리를 위해 목록으로 따로 보여줌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471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작성자로 검색하여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편한 관리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71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달력에 추가된 타이틀 클릭해서 각각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가능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39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266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상세조회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96349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일정 상세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등록된 일정을 클릭하면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상세내용창이 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개별로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사원에게는 보이지 않음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081293" cy="1060042"/>
            <a:chOff x="709468" y="346724"/>
            <a:chExt cx="2753399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75339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일정관리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사내일정</a:t>
            </a:r>
            <a:r>
              <a:rPr lang="ko-KR" altLang="en-US" sz="2000" dirty="0"/>
              <a:t> 수정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96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417493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스케줄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버튼을 클릭하면 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입력이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리스트</a:t>
            </a:r>
            <a:endParaRPr lang="en-US" altLang="en-US" sz="2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89873"/>
              </p:ext>
            </p:extLst>
          </p:nvPr>
        </p:nvGraphicFramePr>
        <p:xfrm>
          <a:off x="9092847" y="1718248"/>
          <a:ext cx="2594707" cy="462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48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공유 목록 </a:t>
                      </a:r>
                      <a:r>
                        <a:rPr lang="ko-KR" altLang="en-US" sz="1200" b="1" dirty="0" err="1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첫화면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953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각각 부서에 맞는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공유 목록이 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5347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 번호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글쓴이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제목으로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분류해서 검색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349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205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34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205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  <p:pic>
        <p:nvPicPr>
          <p:cNvPr id="10" name="그림 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2847" y="1718247"/>
            <a:ext cx="8280000" cy="4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등록</a:t>
            </a:r>
            <a:endParaRPr lang="en-US" altLang="en-US" sz="2000" dirty="0"/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960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370624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등록 작성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목록에서 글쓰기 버튼을 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누르면 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등록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빈칸을 다 채우고 등록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72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댓글 등록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71212"/>
              </p:ext>
            </p:extLst>
          </p:nvPr>
        </p:nvGraphicFramePr>
        <p:xfrm>
          <a:off x="9092847" y="1718247"/>
          <a:ext cx="2594707" cy="4627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64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공유 상세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6468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목록에서 제목을 클릭하면 각각의 업무 상세 페이지로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이동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댓글 목록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190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각 글에 댓글 등록 가능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6184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006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190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006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3167855" cy="1060042"/>
            <a:chOff x="709468" y="346724"/>
            <a:chExt cx="2830748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830748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페이지구성 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공유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759869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/>
              <a:t>업무공유</a:t>
            </a:r>
            <a:r>
              <a:rPr lang="ko-KR" altLang="en-US" sz="2000" dirty="0"/>
              <a:t> 글 수정</a:t>
            </a:r>
            <a:endParaRPr lang="en-US" altLang="en-US" sz="2000" dirty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7" y="1718247"/>
            <a:ext cx="8280000" cy="46278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16781"/>
              </p:ext>
            </p:extLst>
          </p:nvPr>
        </p:nvGraphicFramePr>
        <p:xfrm>
          <a:off x="9092847" y="1718247"/>
          <a:ext cx="2594707" cy="46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41">
                  <a:extLst>
                    <a:ext uri="{9D8B030D-6E8A-4147-A177-3AD203B41FA5}">
                      <a16:colId xmlns:a16="http://schemas.microsoft.com/office/drawing/2014/main" val="2203710329"/>
                    </a:ext>
                  </a:extLst>
                </a:gridCol>
                <a:gridCol w="2035066">
                  <a:extLst>
                    <a:ext uri="{9D8B030D-6E8A-4147-A177-3AD203B41FA5}">
                      <a16:colId xmlns:a16="http://schemas.microsoft.com/office/drawing/2014/main" val="647427321"/>
                    </a:ext>
                  </a:extLst>
                </a:gridCol>
              </a:tblGrid>
              <a:tr h="709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5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89048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업무 공유 상세 수정</a:t>
                      </a:r>
                      <a:r>
                        <a:rPr lang="en-US" altLang="ko-KR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</a:t>
                      </a:r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48375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본인이 작성한 글일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 경우만</a:t>
                      </a:r>
                      <a:endParaRPr lang="en-US" altLang="ko-KR" sz="1200" b="1" baseline="0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baseline="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삭제 버튼이 뜸</a:t>
                      </a:r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495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02323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7489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92701"/>
                  </a:ext>
                </a:extLst>
              </a:tr>
              <a:tr h="3638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2870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3728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6809"/>
                  </a:ext>
                </a:extLst>
              </a:tr>
              <a:tr h="363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94353"/>
                  </a:ext>
                </a:extLst>
              </a:tr>
              <a:tr h="4568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7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0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이슈및</a:t>
              </a:r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해결책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09064"/>
              </p:ext>
            </p:extLst>
          </p:nvPr>
        </p:nvGraphicFramePr>
        <p:xfrm>
          <a:off x="2512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보안의 취약성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저장시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암호화 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에러페이지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Spring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error-page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사용하여 부드러운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UI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제공함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메일발송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별도의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SMTP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서버를 구축하려 했으나 구글메일서비스로 대체 구현함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0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0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이슈및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해결책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280594"/>
              </p:ext>
            </p:extLst>
          </p:nvPr>
        </p:nvGraphicFramePr>
        <p:xfrm>
          <a:off x="2512291" y="2199920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일관성있는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스타일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각각의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CSS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적용하여 디자인에 차이가 있었지만 회의를 통해 기준을 세워서 해결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업로드된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파일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동기화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업로드 폴더를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SVN(</a:t>
                      </a:r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git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폴더로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변경처리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팀원별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진행상황 파악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Git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이용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활성화 및 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scrum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을 적극 활용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8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199366" cy="1060042"/>
            <a:chOff x="709468" y="346724"/>
            <a:chExt cx="10717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071736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느낀점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47436"/>
              </p:ext>
            </p:extLst>
          </p:nvPr>
        </p:nvGraphicFramePr>
        <p:xfrm>
          <a:off x="1904628" y="1988840"/>
          <a:ext cx="8511852" cy="4310289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437485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6074367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835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채효원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프로젝트를 하면서 회의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팀원들간의 협업이 중요하다는 것을 느꼈다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맡은 부분에 대한 임무를 수행하면서 모르는 부분들이 많았다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그래서 팀원들에게 물어보는 일이 많았고 팀원들에게 너무 미안했다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이번 프로젝트를 하면서 아직 나에게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부족한것이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많고 더 많이 공부해야겠다고 생각했다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218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박지혜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프로젝트를 하면서 아직 모르는 기술들이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많다는것을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느꼈고 우리가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배운건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정말 필요하고 중요한 기초였고 아직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공부할게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많다고 느꼈다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25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안선영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중요 순위를 제대로 파악하지 못하고 중요도가 낮은 부분에 시간을 너무 들여서 최소한의 기능밖에 구현 못한 것이 너무 아쉽다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팀워크의 중요성과 시간 분배를 잘해서 계획을 잘 실행해야 하는 중요성을 배웠다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77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2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출퇴근내역</a:t>
            </a:r>
            <a:endParaRPr lang="en-US" altLang="ko-KR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891971"/>
            <a:ext cx="9981583" cy="47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199366" cy="1060042"/>
            <a:chOff x="709468" y="346724"/>
            <a:chExt cx="1071736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071736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느낀점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06363"/>
              </p:ext>
            </p:extLst>
          </p:nvPr>
        </p:nvGraphicFramePr>
        <p:xfrm>
          <a:off x="1908834" y="2348880"/>
          <a:ext cx="8747669" cy="3456384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505014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6242655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683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이대원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실제 상용화된 그룹웨어에는 미치지 못하지만 그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초석을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다질만한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프로젝트를 완수한 것으로 만족하지만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오류등으로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불필요한 시간 소요가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많았던게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아쉬웠다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773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전성원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한게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아쉽고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SMTP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와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RTMP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활용 못해본 것이 아쉽습니다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8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1537600" cy="1060042"/>
            <a:chOff x="709468" y="346724"/>
            <a:chExt cx="1373977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1373977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활동사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89" y="1508317"/>
            <a:ext cx="7763621" cy="51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0552316" cy="6858000"/>
            <a:chOff x="0" y="0"/>
            <a:chExt cx="10552316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45408" y="2966465"/>
              <a:ext cx="25971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</a:t>
              </a:r>
              <a:r>
                <a:rPr lang="ko-KR" altLang="en-US" sz="4000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700" y="2587133"/>
              <a:ext cx="2552600" cy="1683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112224" y="6642556"/>
              <a:ext cx="24400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2016. All right reserved by </a:t>
              </a:r>
              <a:r>
                <a:rPr lang="en-US" altLang="ko-KR" sz="800" dirty="0" err="1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BiBook</a:t>
              </a:r>
              <a:r>
                <a:rPr lang="en-US" altLang="ko-KR" sz="800" dirty="0" smtClean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4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</a:p>
        </p:txBody>
      </p:sp>
      <p:pic>
        <p:nvPicPr>
          <p:cNvPr id="12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47" y="1928454"/>
            <a:ext cx="9413905" cy="46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쪽지함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65" y="2132856"/>
            <a:ext cx="9892869" cy="458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</a:p>
        </p:txBody>
      </p:sp>
      <p:pic>
        <p:nvPicPr>
          <p:cNvPr id="12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3" y="1895488"/>
            <a:ext cx="10439913" cy="47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</a:t>
            </a:r>
          </a:p>
        </p:txBody>
      </p:sp>
      <p:pic>
        <p:nvPicPr>
          <p:cNvPr id="1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83" y="2182310"/>
            <a:ext cx="9209034" cy="436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7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사내일정</a:t>
            </a:r>
          </a:p>
        </p:txBody>
      </p:sp>
      <p:pic>
        <p:nvPicPr>
          <p:cNvPr id="12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85" y="2060848"/>
            <a:ext cx="9444430" cy="44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2305054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2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회의실예약</a:t>
            </a:r>
          </a:p>
        </p:txBody>
      </p:sp>
      <p:pic>
        <p:nvPicPr>
          <p:cNvPr id="13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05" y="1925115"/>
            <a:ext cx="9498790" cy="449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pic>
        <p:nvPicPr>
          <p:cNvPr id="13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80" y="2061497"/>
            <a:ext cx="8720039" cy="45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조직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</a:t>
            </a:r>
          </a:p>
        </p:txBody>
      </p:sp>
      <p:pic>
        <p:nvPicPr>
          <p:cNvPr id="12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68" y="2823795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3430747" cy="1060042"/>
            <a:chOff x="709468" y="346724"/>
            <a:chExt cx="3065669" cy="612900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3065669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개발범위 및 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27201" y="371105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그룹웨어</a:t>
            </a:r>
            <a:endParaRPr lang="ko-KR" altLang="en-US" sz="28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0464" y="3285232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97"/>
          <p:cNvSpPr txBox="1">
            <a:spLocks noChangeArrowheads="1"/>
          </p:cNvSpPr>
          <p:nvPr/>
        </p:nvSpPr>
        <p:spPr bwMode="auto">
          <a:xfrm>
            <a:off x="3807496" y="2420888"/>
            <a:ext cx="1066802" cy="459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전자결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 Box 97"/>
          <p:cNvSpPr txBox="1">
            <a:spLocks noChangeArrowheads="1"/>
          </p:cNvSpPr>
          <p:nvPr/>
        </p:nvSpPr>
        <p:spPr bwMode="auto">
          <a:xfrm>
            <a:off x="7846436" y="3785265"/>
            <a:ext cx="98586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웹 하드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7488461" y="5241974"/>
            <a:ext cx="839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회의실 예약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4378577" y="5907727"/>
            <a:ext cx="127793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일정관리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3201068" y="4937393"/>
            <a:ext cx="83978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쪽지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5307800" y="2072838"/>
            <a:ext cx="129225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전자게시판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7768" y="1844824"/>
            <a:ext cx="630237" cy="6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85889" y="4514253"/>
            <a:ext cx="677863" cy="6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66871" y="5375915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15680" y="3137096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6516" y="1581140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76504" y="1951559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97"/>
          <p:cNvSpPr txBox="1">
            <a:spLocks noChangeArrowheads="1"/>
          </p:cNvSpPr>
          <p:nvPr/>
        </p:nvSpPr>
        <p:spPr bwMode="auto">
          <a:xfrm>
            <a:off x="7079489" y="2489121"/>
            <a:ext cx="110474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업무관리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 Box 97"/>
          <p:cNvSpPr txBox="1">
            <a:spLocks noChangeArrowheads="1"/>
          </p:cNvSpPr>
          <p:nvPr/>
        </p:nvSpPr>
        <p:spPr bwMode="auto">
          <a:xfrm>
            <a:off x="3071664" y="3723875"/>
            <a:ext cx="114456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인사관리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6003" y="4586261"/>
            <a:ext cx="630237" cy="6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68392" y="540794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97"/>
          <p:cNvSpPr txBox="1">
            <a:spLocks noChangeArrowheads="1"/>
          </p:cNvSpPr>
          <p:nvPr/>
        </p:nvSpPr>
        <p:spPr bwMode="auto">
          <a:xfrm>
            <a:off x="5951984" y="5907726"/>
            <a:ext cx="143941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출퇴근관리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66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2" y="14953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</a:p>
        </p:txBody>
      </p:sp>
      <p:pic>
        <p:nvPicPr>
          <p:cNvPr id="1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01" y="2913248"/>
            <a:ext cx="10245397" cy="228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마이페이지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31" y="2852937"/>
            <a:ext cx="8668137" cy="190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2941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출퇴근내역</a:t>
            </a:r>
          </a:p>
        </p:txBody>
      </p:sp>
      <p:pic>
        <p:nvPicPr>
          <p:cNvPr id="12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45" y="2898547"/>
            <a:ext cx="9566710" cy="30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83391" y="149537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</a:p>
        </p:txBody>
      </p:sp>
      <p:pic>
        <p:nvPicPr>
          <p:cNvPr id="12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888" y="1895489"/>
            <a:ext cx="8234223" cy="45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</a:p>
        </p:txBody>
      </p:sp>
      <p:pic>
        <p:nvPicPr>
          <p:cNvPr id="12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8" y="1895488"/>
            <a:ext cx="8920764" cy="470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95378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업무공유게시판</a:t>
            </a:r>
          </a:p>
        </p:txBody>
      </p:sp>
      <p:pic>
        <p:nvPicPr>
          <p:cNvPr id="12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23" y="2348880"/>
            <a:ext cx="8893154" cy="295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사내일정</a:t>
            </a:r>
          </a:p>
        </p:txBody>
      </p:sp>
      <p:pic>
        <p:nvPicPr>
          <p:cNvPr id="12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6" y="2614213"/>
            <a:ext cx="801052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469952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USE-CASE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468" y="1495378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회의실예약</a:t>
            </a:r>
          </a:p>
        </p:txBody>
      </p:sp>
      <p:pic>
        <p:nvPicPr>
          <p:cNvPr id="1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76" y="1921311"/>
            <a:ext cx="8169647" cy="426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1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28838" y="2979443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상신함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로그인하여야함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사원의 직책이 사장이 아니어야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 제목과 문서 내용 중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988840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결재문서작성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36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28838" y="2780928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시나리오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결재문서의</a:t>
            </a:r>
            <a:r>
              <a:rPr lang="ko-KR" altLang="en-US" dirty="0"/>
              <a:t> 제목과 문서내용을 입력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수신부서를</a:t>
            </a:r>
            <a:r>
              <a:rPr lang="ko-KR" altLang="en-US" dirty="0"/>
              <a:t> 선택</a:t>
            </a:r>
            <a:r>
              <a:rPr lang="en-US" altLang="ko-KR" dirty="0"/>
              <a:t>(</a:t>
            </a:r>
            <a:r>
              <a:rPr lang="ko-KR" altLang="en-US" dirty="0" err="1"/>
              <a:t>우리부서</a:t>
            </a:r>
            <a:r>
              <a:rPr lang="en-US" altLang="ko-KR" dirty="0"/>
              <a:t>/</a:t>
            </a:r>
            <a:r>
              <a:rPr lang="ko-KR" altLang="en-US" dirty="0" err="1"/>
              <a:t>타부서</a:t>
            </a:r>
            <a:r>
              <a:rPr lang="en-US" altLang="ko-KR" dirty="0"/>
              <a:t>/</a:t>
            </a:r>
            <a:r>
              <a:rPr lang="ko-KR" altLang="en-US" dirty="0" err="1"/>
              <a:t>전체부서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필요에 따라 첨부파일 업로드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다음결재자</a:t>
            </a:r>
            <a:r>
              <a:rPr lang="ko-KR" altLang="en-US" dirty="0"/>
              <a:t> 정보 출력하며 문서등록여부 확인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유스케이스</a:t>
            </a:r>
            <a:r>
              <a:rPr lang="ko-KR" altLang="en-US" dirty="0"/>
              <a:t> 종료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6. </a:t>
            </a:r>
            <a:r>
              <a:rPr lang="ko-KR" altLang="en-US" dirty="0"/>
              <a:t>대안시나리오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로그인이</a:t>
            </a:r>
            <a:r>
              <a:rPr lang="ko-KR" altLang="en-US" dirty="0"/>
              <a:t> 안 되어있을 경우 로그인창으로 이동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로그인 </a:t>
            </a:r>
            <a:r>
              <a:rPr lang="ko-KR" altLang="en-US" dirty="0" err="1"/>
              <a:t>완료후</a:t>
            </a:r>
            <a:r>
              <a:rPr lang="ko-KR" altLang="en-US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입력이 덜 된 곳이 있으면 </a:t>
            </a:r>
            <a:r>
              <a:rPr lang="ko-KR" altLang="en-US" dirty="0" err="1"/>
              <a:t>알림메시지</a:t>
            </a:r>
            <a:r>
              <a:rPr lang="ko-KR" altLang="en-US" dirty="0"/>
              <a:t>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7. </a:t>
            </a:r>
            <a:r>
              <a:rPr lang="ko-KR" altLang="en-US" dirty="0"/>
              <a:t>비기능적요구사항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988840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결재문서작성</a:t>
            </a:r>
            <a:endParaRPr lang="en-US" altLang="en-US" sz="2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82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1537600" cy="1060042"/>
            <a:chOff x="709468" y="346724"/>
            <a:chExt cx="1373978" cy="612900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1373978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조직구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성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4297"/>
              </p:ext>
            </p:extLst>
          </p:nvPr>
        </p:nvGraphicFramePr>
        <p:xfrm>
          <a:off x="1271464" y="1988840"/>
          <a:ext cx="9988496" cy="395823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3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2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조원</a:t>
                      </a:r>
                      <a:endParaRPr lang="ko-KR" altLang="en-US" sz="1900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 ExtraBold" pitchFamily="50" charset="-127"/>
                          <a:ea typeface="나눔고딕 ExtraBold" pitchFamily="50" charset="-127"/>
                        </a:rPr>
                        <a:t>역할</a:t>
                      </a:r>
                      <a:endParaRPr lang="ko-KR" altLang="en-US" sz="1900" b="1" dirty="0"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채효원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조장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스크럼</a:t>
                      </a:r>
                      <a:r>
                        <a:rPr lang="ko-KR" altLang="en-US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마스터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출퇴근내역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암호화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이대원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요구분석 및 설계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협업시스템 총괄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전자결재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조직도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메인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안선영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게시판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회의실 예약 및 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일정관리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박지혜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인사관리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급여관리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근태관리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재직증명서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전성원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DB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관리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게시판</a:t>
                      </a:r>
                      <a:r>
                        <a:rPr lang="en-US" altLang="ko-KR" sz="19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9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9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쪽지함</a:t>
                      </a:r>
                      <a:endParaRPr lang="ko-KR" altLang="en-US" sz="19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6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279576" y="2893000"/>
            <a:ext cx="8791698" cy="3139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</a:t>
            </a:r>
            <a:r>
              <a:rPr lang="ko-KR" altLang="en-US" sz="1800" dirty="0" smtClean="0"/>
              <a:t>결재를  </a:t>
            </a:r>
            <a:r>
              <a:rPr lang="ko-KR" altLang="en-US" sz="1800" dirty="0" err="1" smtClean="0"/>
              <a:t>상신함</a:t>
            </a:r>
            <a:endParaRPr lang="en-US" altLang="ko-KR" sz="1800" dirty="0" smtClean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하여야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결재 진행 상태가 반려이어야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 제목과 문서내용 중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결재문서수정</a:t>
            </a:r>
            <a:endParaRPr lang="en-US" altLang="en-US" sz="20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81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708920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입력이 덜 된 곳이 있으면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55907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결재문서수정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288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삭제함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하여야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결재 진행 상태가 반려 상태여야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29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82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완료 후 요청했던 페이지로 되돌아옴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입력이 덜 된 곳이 있으면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32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82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업로드 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중이어야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첨부파일업로드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첨부파일업로드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51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/>
              <a:t>수정 시 선택한 첨부파일 업로드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첨부파일업로드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첨부파일업로드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259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8871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</a:t>
            </a:r>
            <a:r>
              <a:rPr lang="ko-KR" altLang="en-US" sz="1800" dirty="0" smtClean="0"/>
              <a:t>세부내용을</a:t>
            </a:r>
            <a:endParaRPr lang="en-US" altLang="ko-KR" sz="1800" dirty="0" smtClean="0"/>
          </a:p>
          <a:p>
            <a:r>
              <a:rPr lang="ko-KR" altLang="en-US" sz="1800" dirty="0"/>
              <a:t> </a:t>
            </a:r>
            <a:r>
              <a:rPr lang="ko-KR" altLang="en-US" sz="1800" dirty="0" smtClean="0"/>
              <a:t>   조회함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로그인하여야함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검색 시 키워드 입력이 빈 곳이 없는지 검사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9657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38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477603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검색 </a:t>
            </a:r>
            <a:r>
              <a:rPr lang="ko-KR" altLang="en-US" sz="1800" dirty="0"/>
              <a:t>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/>
              <a:t>내가 작성한 문서</a:t>
            </a:r>
            <a:r>
              <a:rPr lang="en-US" altLang="ko-KR" sz="1800" dirty="0"/>
              <a:t>/</a:t>
            </a:r>
            <a:r>
              <a:rPr lang="ko-KR" altLang="en-US" sz="1800" dirty="0"/>
              <a:t>내가 결재할 문서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에  </a:t>
            </a:r>
            <a:endParaRPr lang="en-US" altLang="ko-KR" sz="1800" dirty="0" smtClean="0"/>
          </a:p>
          <a:p>
            <a:r>
              <a:rPr lang="ko-KR" altLang="en-US" sz="1800" dirty="0" smtClean="0"/>
              <a:t>  따른 </a:t>
            </a:r>
            <a:r>
              <a:rPr lang="ko-KR" altLang="en-US" sz="1800" dirty="0"/>
              <a:t>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smtClean="0"/>
              <a:t>미 입력 후 </a:t>
            </a:r>
            <a:r>
              <a:rPr lang="ko-KR" altLang="en-US" sz="1800" dirty="0"/>
              <a:t>검색 요청 시 </a:t>
            </a:r>
            <a:r>
              <a:rPr lang="ko-KR" altLang="en-US" sz="1800" dirty="0" smtClean="0"/>
              <a:t>알림 메시지 </a:t>
            </a:r>
            <a:r>
              <a:rPr lang="ko-KR" altLang="en-US" sz="1800" dirty="0"/>
              <a:t>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결재문서조회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결재문서조회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947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753829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내려 받음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조회 중이어야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 등록 시 업로드한 첨부파일이 존재해야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50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업로드 된 파일명이 결재 문서 세부내용 조회 시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되지 않는 문제 </a:t>
            </a:r>
            <a:endParaRPr lang="en-US" altLang="ko-KR" sz="1800" dirty="0"/>
          </a:p>
          <a:p>
            <a:r>
              <a:rPr lang="ko-KR" altLang="en-US" sz="1800" dirty="0"/>
              <a:t>  해결</a:t>
            </a:r>
          </a:p>
          <a:p>
            <a:r>
              <a:rPr lang="en-US" altLang="ko-KR" sz="1800" dirty="0" smtClean="0"/>
              <a:t> (</a:t>
            </a:r>
            <a:r>
              <a:rPr lang="en-US" altLang="ko-KR" sz="1800" dirty="0"/>
              <a:t>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첨부파일조회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347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9468" y="157413"/>
            <a:ext cx="3927677" cy="1060042"/>
            <a:chOff x="709468" y="346724"/>
            <a:chExt cx="3509718" cy="612900"/>
          </a:xfrm>
        </p:grpSpPr>
        <p:sp>
          <p:nvSpPr>
            <p:cNvPr id="8" name="TextBox 7"/>
            <p:cNvSpPr txBox="1"/>
            <p:nvPr/>
          </p:nvSpPr>
          <p:spPr>
            <a:xfrm>
              <a:off x="709468" y="346724"/>
              <a:ext cx="3509718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r>
                <a:rPr lang="en-US" altLang="ko-KR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벤치마킹</a:t>
              </a:r>
              <a:r>
                <a:rPr lang="en-US" altLang="ko-KR" sz="2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468" y="692696"/>
              <a:ext cx="16507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514326"/>
            <a:ext cx="9051276" cy="51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2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확인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조회 중이어야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결재진행과정에서 달린 코멘트가 있어야함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26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문서 조회 시 </a:t>
            </a:r>
            <a:r>
              <a:rPr lang="ko-KR" altLang="en-US" sz="1800" dirty="0" smtClean="0"/>
              <a:t>팝업 창을 </a:t>
            </a:r>
            <a:r>
              <a:rPr lang="ko-KR" altLang="en-US" sz="1800" dirty="0"/>
              <a:t>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78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8591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진행 시 해당문서에 </a:t>
            </a:r>
            <a:r>
              <a:rPr lang="ko-KR" altLang="en-US" sz="1800" dirty="0" smtClean="0"/>
              <a:t>다음결재자가 </a:t>
            </a:r>
            <a:r>
              <a:rPr lang="ko-KR" altLang="en-US" sz="1800" dirty="0"/>
              <a:t>누구인지 </a:t>
            </a:r>
            <a:endParaRPr lang="en-US" altLang="ko-KR" sz="1800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sz="1800" dirty="0" smtClean="0"/>
              <a:t>조회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다음결재자조회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다음결재자조회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92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시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시 해당문서의 다음결재자 정보를 갱신하기 위한 데이터 전달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로그인창으로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다음결재자조회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다음결재자조회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12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1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변경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로그인 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조회 되어야 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156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2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여부 확인 후 결재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 </a:t>
            </a:r>
            <a:r>
              <a:rPr lang="ko-KR" altLang="en-US" sz="1800" dirty="0"/>
              <a:t>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조회 후</a:t>
            </a:r>
            <a:endParaRPr lang="en-US" altLang="ko-KR" sz="1800" dirty="0"/>
          </a:p>
          <a:p>
            <a:r>
              <a:rPr lang="ko-KR" altLang="en-US" sz="1800" dirty="0"/>
              <a:t>  </a:t>
            </a:r>
            <a:r>
              <a:rPr lang="ko-KR" altLang="en-US" sz="1800" dirty="0" smtClean="0"/>
              <a:t>다음 </a:t>
            </a:r>
            <a:r>
              <a:rPr lang="ko-KR" altLang="en-US" sz="1800" dirty="0"/>
              <a:t>결재자 정보 갱신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로그인창으로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최종 </a:t>
            </a:r>
            <a:r>
              <a:rPr lang="ko-KR" altLang="en-US" sz="1800" dirty="0" err="1"/>
              <a:t>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 smtClean="0"/>
              <a:t>  (</a:t>
            </a:r>
            <a:r>
              <a:rPr lang="ko-KR" altLang="en-US" sz="1800" dirty="0"/>
              <a:t>최종결재자가 결재 시에는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36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</a:t>
            </a:r>
            <a:r>
              <a:rPr lang="ko-KR" altLang="en-US" sz="1800" dirty="0" smtClean="0"/>
              <a:t>문서의</a:t>
            </a:r>
            <a:endParaRPr lang="en-US" altLang="ko-KR" sz="1800" dirty="0" smtClean="0"/>
          </a:p>
          <a:p>
            <a:r>
              <a:rPr lang="ko-KR" altLang="en-US" sz="1800" dirty="0" smtClean="0"/>
              <a:t>    수정이나 삭제를 요구</a:t>
            </a:r>
            <a:endParaRPr lang="en-US" altLang="ko-KR" sz="1800" dirty="0" smtClean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smtClean="0"/>
              <a:t>로그인하여야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반려하기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733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1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확인 후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최근 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않을 경우 로그인창으로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비어있을 경우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반려하기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92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완료시킴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 차례인 사원으로 로그인하여야 함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 차례가 최종결재자이어야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결재완료처리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결재완료처리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55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78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최근 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로그인창으로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결재완료처리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결재완료처리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61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pic>
        <p:nvPicPr>
          <p:cNvPr id="13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7" y="1717326"/>
            <a:ext cx="6210238" cy="461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7325"/>
            <a:ext cx="5832648" cy="461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709467" y="157413"/>
            <a:ext cx="3768980" cy="1429374"/>
            <a:chOff x="709468" y="346724"/>
            <a:chExt cx="3367910" cy="826442"/>
          </a:xfrm>
        </p:grpSpPr>
        <p:sp>
          <p:nvSpPr>
            <p:cNvPr id="16" name="TextBox 15"/>
            <p:cNvSpPr txBox="1"/>
            <p:nvPr/>
          </p:nvSpPr>
          <p:spPr>
            <a:xfrm>
              <a:off x="709468" y="346724"/>
              <a:ext cx="1978461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468" y="692696"/>
              <a:ext cx="3367910" cy="480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개발전략</a:t>
              </a:r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Scrum &amp; Alpha </a:t>
              </a:r>
            </a:p>
            <a:p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22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28838" y="2696682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시 언급하고 싶은 코멘트를 입력</a:t>
            </a:r>
            <a:endParaRPr lang="en-US" altLang="ko-KR" sz="1800" dirty="0"/>
          </a:p>
          <a:p>
            <a:pPr marL="342891" indent="-342891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결재자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로그인하여야 함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코멘트입력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코멘트입력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40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전자결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코멘트입력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이대원</a:t>
            </a:r>
            <a:endParaRPr lang="en-US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128838" y="2696682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시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이동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로그인 창으로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시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 진행 시 코멘트 입력이 비어있으면 알림 메시지 출력</a:t>
            </a:r>
            <a:endParaRPr lang="en-US" altLang="ko-KR" sz="1800" dirty="0"/>
          </a:p>
          <a:p>
            <a:pPr marL="285744" indent="-285744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코멘트입력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이대원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536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직원조회하기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직원조회하기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81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직원조회하기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209800" y="2635246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직원조회하기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88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직원추가하기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입력을 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직원추가하기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51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직원추가하기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smtClean="0"/>
              <a:t>비기능적 </a:t>
            </a:r>
            <a:r>
              <a:rPr lang="ko-KR" altLang="en-US" sz="1800" dirty="0"/>
              <a:t>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직원추가하기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32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사원별근태조회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별 근태를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사원별근태조회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29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</a:t>
            </a:r>
            <a:r>
              <a:rPr lang="ko-KR" altLang="en-US" sz="2000" dirty="0" err="1"/>
              <a:t>사원별근태조회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135560" y="2636912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사원별근태조회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12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부서별근태조회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12032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smtClean="0"/>
              <a:t>부서별 </a:t>
            </a:r>
            <a:r>
              <a:rPr lang="ko-KR" altLang="en-US" sz="1800" dirty="0"/>
              <a:t>근태를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부서별근태조회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01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부서별근태조회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135560" y="2636912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부서별근태조회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5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pic>
        <p:nvPicPr>
          <p:cNvPr id="12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10" y="3100787"/>
            <a:ext cx="1177927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53" y="3515124"/>
            <a:ext cx="995363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82" y="3515121"/>
            <a:ext cx="1799431" cy="8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184" y="1812134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35" y="4895453"/>
            <a:ext cx="1428751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10" y="1857375"/>
            <a:ext cx="1657351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CHAEHYOWON\Desktop\image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99" y="2350298"/>
            <a:ext cx="1566863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174" y="3146030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38" y="4760121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CHAEHYOWON\Desktop\images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25" y="4364835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개발환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월별근태조회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135560" y="2636912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월별근태조회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82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월별근태조회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월별근태조회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62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급여조회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0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636219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206618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목록 </a:t>
            </a:r>
            <a:r>
              <a:rPr lang="ko-KR" altLang="en-US" sz="1800" dirty="0"/>
              <a:t>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알림 창이 뜨고 </a:t>
            </a:r>
            <a:r>
              <a:rPr lang="ko-KR" altLang="en-US" sz="1800" dirty="0" smtClean="0"/>
              <a:t>확인버튼을</a:t>
            </a:r>
            <a:endParaRPr lang="en-US" altLang="ko-KR" sz="1800" dirty="0" smtClean="0"/>
          </a:p>
          <a:p>
            <a:pPr latinLnBrk="1"/>
            <a:r>
              <a:rPr lang="ko-KR" altLang="en-US" sz="1800" dirty="0"/>
              <a:t> </a:t>
            </a:r>
            <a:r>
              <a:rPr lang="ko-KR" altLang="en-US" sz="1800" dirty="0" smtClean="0"/>
              <a:t> 누르면 </a:t>
            </a:r>
            <a:r>
              <a:rPr lang="ko-KR" altLang="en-US" sz="1800" dirty="0"/>
              <a:t>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497606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497606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급여조회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492951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484784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98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급여개별등록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급여개별등록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00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급여개별등록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1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급여개별등록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7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급여일괄등록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급여일괄등록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69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급여일괄등록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 내역이</a:t>
            </a:r>
            <a:endParaRPr lang="en-US" altLang="ko-KR" sz="1800" dirty="0"/>
          </a:p>
          <a:p>
            <a:pPr latinLnBrk="1"/>
            <a:r>
              <a:rPr lang="ko-KR" altLang="en-US" sz="1800" dirty="0"/>
              <a:t> 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이미 다음 달 급여내역이 존재할 경우 입력 불가 알림 창만 띄운다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급여일괄등록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59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연차조회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/>
              <a:t>.</a:t>
            </a:r>
          </a:p>
          <a:p>
            <a:pPr marL="342891" indent="-342891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인사부직원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 중 인사부 직원으로 로그인 해야한다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2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인사관리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연차조회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박지혜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5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눌렀을 때 알림 창을 띄우고 뒤로 간다</a:t>
            </a:r>
            <a:r>
              <a:rPr lang="en-US" altLang="ko-KR" sz="1800" dirty="0"/>
              <a:t>.</a:t>
            </a:r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박지혜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18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315057" cy="1060042"/>
            <a:chOff x="709468" y="346724"/>
            <a:chExt cx="2068704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068704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설계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196359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개발일</a:t>
              </a:r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"/>
          <a:stretch/>
        </p:blipFill>
        <p:spPr>
          <a:xfrm>
            <a:off x="452583" y="1412776"/>
            <a:ext cx="11476065" cy="51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3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1792906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09800" y="2635242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사용자들에게 공지해야 될 내용을 작성 하여 알리기 위함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 해야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댓글 등록 시 댓글 작성자만 수정 삭제가 가능해야 함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공지게시판작성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08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공지해야 될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첨부 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등록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공지게시판작성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공지게시판작성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946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/>
              <a:t>하기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 err="1"/>
              <a:t>후행조건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공지게시판검색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52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4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검색해야 될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내용 중 일치하는 제목을 클릭 후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상세 내용 조회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공지게시판검색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공지게시판검색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98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  추가적으로 파일 첨부 업로드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공지게시판수정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55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5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수정이 필요한 내용을 재입력</a:t>
            </a:r>
            <a:r>
              <a:rPr lang="en-US" altLang="ko-KR" sz="1800" dirty="0"/>
              <a:t>, </a:t>
            </a:r>
            <a:r>
              <a:rPr lang="ko-KR" altLang="en-US" sz="1800" dirty="0"/>
              <a:t>재수정을 한 뒤</a:t>
            </a:r>
            <a:r>
              <a:rPr lang="en-US" altLang="ko-KR" sz="1800" dirty="0"/>
              <a:t>,</a:t>
            </a:r>
            <a:r>
              <a:rPr lang="ko-KR" altLang="en-US" sz="1800" dirty="0"/>
              <a:t> 등록 버튼을 다시 클릭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공지게시판수정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공지게시판수정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26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9800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해야 될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등록한 작성자로 로그인 상태여야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/>
              <a:t> 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공지게시판삭제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22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작성자가 일치 할 경우 삭제 버튼을 눌러서 삭제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     공지게시판삭제</a:t>
            </a:r>
            <a:r>
              <a:rPr lang="en-US" altLang="ko-KR" sz="2000" dirty="0"/>
              <a:t>          </a:t>
            </a:r>
            <a:r>
              <a:rPr lang="ko-KR" altLang="en-US" sz="2000" dirty="0"/>
              <a:t>작성자    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128837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39816" y="1929654"/>
            <a:ext cx="2709416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공지게시판삭제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66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때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회원</a:t>
            </a:r>
            <a:endParaRPr lang="en-US" altLang="ko-KR" sz="1800" dirty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상태의 회원이여야 함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 공지게시판첨부파일조회</a:t>
            </a:r>
            <a:r>
              <a:rPr lang="en-US" altLang="ko-KR" sz="2000" dirty="0"/>
              <a:t>      </a:t>
            </a:r>
            <a:r>
              <a:rPr lang="ko-KR" altLang="en-US" sz="2000" dirty="0"/>
              <a:t>작성자       전성원</a:t>
            </a:r>
            <a:endParaRPr lang="en-US" altLang="en-US" sz="20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공지게시판첨부파일조회</a:t>
            </a:r>
            <a:endParaRPr lang="en-US" altLang="en-US" sz="20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907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005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09468" y="157413"/>
            <a:ext cx="2653290" cy="1060042"/>
            <a:chOff x="709468" y="346724"/>
            <a:chExt cx="2370945" cy="612900"/>
          </a:xfrm>
        </p:grpSpPr>
        <p:sp>
          <p:nvSpPr>
            <p:cNvPr id="25" name="TextBox 24"/>
            <p:cNvSpPr txBox="1"/>
            <p:nvPr/>
          </p:nvSpPr>
          <p:spPr>
            <a:xfrm>
              <a:off x="709468" y="346724"/>
              <a:ext cx="2370945" cy="302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상세내역</a:t>
              </a:r>
              <a:endPara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468" y="692696"/>
              <a:ext cx="1624653" cy="266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USE-Details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166" y="14953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ko-KR" altLang="en-US" sz="2000" dirty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</a:t>
            </a:r>
            <a:r>
              <a:rPr lang="en-US" altLang="ko-KR" sz="2000" dirty="0" smtClean="0">
                <a:ln>
                  <a:solidFill>
                    <a:srgbClr val="00547A">
                      <a:alpha val="20000"/>
                    </a:srgbClr>
                  </a:solidFill>
                </a:ln>
                <a:solidFill>
                  <a:srgbClr val="00547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2000" dirty="0">
              <a:ln>
                <a:solidFill>
                  <a:srgbClr val="00547A">
                    <a:alpha val="20000"/>
                  </a:srgbClr>
                </a:solidFill>
              </a:ln>
              <a:solidFill>
                <a:srgbClr val="00547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9800" y="2635241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업로드 된 파일을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링크를 통하여 첨부파일 다운로드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endParaRPr lang="en-US" altLang="ko-KR" sz="1800" dirty="0"/>
          </a:p>
          <a:p>
            <a:pPr marL="285744" indent="-285744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진행 시 첨부파일 동기화가 안 되는 문제 해결</a:t>
            </a:r>
          </a:p>
          <a:p>
            <a:r>
              <a:rPr lang="en-US" altLang="ko-KR" sz="1800" dirty="0"/>
              <a:t>  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1850055"/>
            <a:ext cx="7772400" cy="6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/>
              <a:t>유스케이스명</a:t>
            </a:r>
            <a:r>
              <a:rPr lang="ko-KR" altLang="en-US" sz="2000" dirty="0"/>
              <a:t>    공지게시판첨부파일조회</a:t>
            </a:r>
            <a:r>
              <a:rPr lang="en-US" altLang="ko-KR" sz="2000" dirty="0"/>
              <a:t>     </a:t>
            </a:r>
            <a:r>
              <a:rPr lang="ko-KR" altLang="en-US" sz="2000" dirty="0"/>
              <a:t>작성자      전성원</a:t>
            </a:r>
            <a:endParaRPr lang="en-US" altLang="en-US" sz="20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775520" y="1929654"/>
            <a:ext cx="231097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유스케이스명</a:t>
            </a:r>
            <a:endParaRPr lang="en-US" alt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086499" y="1929654"/>
            <a:ext cx="3062733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공지게시판첨부파일조회</a:t>
            </a:r>
            <a:endParaRPr lang="en-US" altLang="en-US" sz="20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149230" y="1924999"/>
            <a:ext cx="1827089" cy="66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  <a:r>
              <a:rPr lang="ko-KR" altLang="en-US" sz="2000" dirty="0" smtClean="0"/>
              <a:t>          </a:t>
            </a:r>
            <a:endParaRPr lang="en-US" altLang="en-US" sz="2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76320" y="1916832"/>
            <a:ext cx="1744479" cy="668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전성원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22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13052</Words>
  <Application>Microsoft Office PowerPoint</Application>
  <PresentationFormat>와이드스크린</PresentationFormat>
  <Paragraphs>5106</Paragraphs>
  <Slides>312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312</vt:i4>
      </vt:variant>
    </vt:vector>
  </HeadingPairs>
  <TitlesOfParts>
    <vt:vector size="317" baseType="lpstr">
      <vt:lpstr>맑은 고딕</vt:lpstr>
      <vt:lpstr>Arial</vt:lpstr>
      <vt:lpstr>나눔고딕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박종찬</dc:creator>
  <cp:lastModifiedBy>DaewonLee</cp:lastModifiedBy>
  <cp:revision>44</cp:revision>
  <dcterms:created xsi:type="dcterms:W3CDTF">2016-01-21T15:54:15Z</dcterms:created>
  <dcterms:modified xsi:type="dcterms:W3CDTF">2016-12-14T05:47:59Z</dcterms:modified>
</cp:coreProperties>
</file>